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bmp" ContentType="image/bmp"/>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handoutMasterIdLst>
    <p:handoutMasterId r:id="rId109"/>
  </p:handoutMasterIdLst>
  <p:sldIdLst>
    <p:sldId id="256" r:id="rId2"/>
    <p:sldId id="1634" r:id="rId3"/>
    <p:sldId id="1639" r:id="rId4"/>
    <p:sldId id="1640" r:id="rId5"/>
    <p:sldId id="1641" r:id="rId6"/>
    <p:sldId id="1642" r:id="rId7"/>
    <p:sldId id="1661" r:id="rId8"/>
    <p:sldId id="257" r:id="rId9"/>
    <p:sldId id="258" r:id="rId10"/>
    <p:sldId id="259" r:id="rId11"/>
    <p:sldId id="260" r:id="rId12"/>
    <p:sldId id="1662" r:id="rId13"/>
    <p:sldId id="262" r:id="rId14"/>
    <p:sldId id="263" r:id="rId15"/>
    <p:sldId id="264" r:id="rId16"/>
    <p:sldId id="1663" r:id="rId17"/>
    <p:sldId id="266" r:id="rId18"/>
    <p:sldId id="267" r:id="rId19"/>
    <p:sldId id="268" r:id="rId20"/>
    <p:sldId id="1664" r:id="rId21"/>
    <p:sldId id="1665" r:id="rId22"/>
    <p:sldId id="1666" r:id="rId23"/>
    <p:sldId id="272" r:id="rId24"/>
    <p:sldId id="1667" r:id="rId25"/>
    <p:sldId id="1668"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1644" r:id="rId69"/>
    <p:sldId id="1645" r:id="rId70"/>
    <p:sldId id="1636" r:id="rId71"/>
    <p:sldId id="1638" r:id="rId72"/>
    <p:sldId id="1646" r:id="rId73"/>
    <p:sldId id="1647" r:id="rId74"/>
    <p:sldId id="1648" r:id="rId75"/>
    <p:sldId id="1649" r:id="rId76"/>
    <p:sldId id="1650" r:id="rId77"/>
    <p:sldId id="1651" r:id="rId78"/>
    <p:sldId id="1652" r:id="rId79"/>
    <p:sldId id="1653" r:id="rId80"/>
    <p:sldId id="1654" r:id="rId81"/>
    <p:sldId id="1655" r:id="rId82"/>
    <p:sldId id="1656" r:id="rId83"/>
    <p:sldId id="1659" r:id="rId84"/>
    <p:sldId id="269" r:id="rId85"/>
    <p:sldId id="270" r:id="rId86"/>
    <p:sldId id="271" r:id="rId87"/>
    <p:sldId id="265" r:id="rId88"/>
    <p:sldId id="273" r:id="rId89"/>
    <p:sldId id="337" r:id="rId90"/>
    <p:sldId id="274" r:id="rId91"/>
    <p:sldId id="261" r:id="rId92"/>
    <p:sldId id="335" r:id="rId93"/>
    <p:sldId id="355" r:id="rId94"/>
    <p:sldId id="342" r:id="rId95"/>
    <p:sldId id="343" r:id="rId96"/>
    <p:sldId id="344" r:id="rId97"/>
    <p:sldId id="345" r:id="rId98"/>
    <p:sldId id="346" r:id="rId99"/>
    <p:sldId id="347" r:id="rId100"/>
    <p:sldId id="348" r:id="rId101"/>
    <p:sldId id="350" r:id="rId102"/>
    <p:sldId id="351" r:id="rId103"/>
    <p:sldId id="352" r:id="rId104"/>
    <p:sldId id="353" r:id="rId105"/>
    <p:sldId id="354" r:id="rId106"/>
    <p:sldId id="1633" r:id="rId107"/>
  </p:sldIdLst>
  <p:sldSz cx="12192000" cy="6858000"/>
  <p:notesSz cx="6858000" cy="9144000"/>
  <p:custDataLst>
    <p:tags r:id="rId1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EDBD95"/>
    <a:srgbClr val="DFC597"/>
    <a:srgbClr val="CDCB99"/>
    <a:srgbClr val="A1A1A1"/>
    <a:srgbClr val="595959"/>
    <a:srgbClr val="C33246"/>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371" autoAdjust="0"/>
  </p:normalViewPr>
  <p:slideViewPr>
    <p:cSldViewPr snapToGrid="0">
      <p:cViewPr varScale="1">
        <p:scale>
          <a:sx n="67" d="100"/>
          <a:sy n="67" d="100"/>
        </p:scale>
        <p:origin x="644" y="32"/>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gs" Target="tags/tag1.xml"/><Relationship Id="rId115" Type="http://schemas.microsoft.com/office/2018/10/relationships/authors" Targe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9/3/2022</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03/09/2022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9A30-0576-2545-8734-9B03AF70B12D}"/>
              </a:ext>
            </a:extLst>
          </p:cNvPr>
          <p:cNvSpPr>
            <a:spLocks noGrp="1"/>
          </p:cNvSpPr>
          <p:nvPr>
            <p:ph type="title"/>
          </p:nvPr>
        </p:nvSpPr>
        <p:spPr>
          <a:xfrm>
            <a:off x="838200" y="365125"/>
            <a:ext cx="10515600" cy="1325563"/>
          </a:xfrm>
          <a:prstGeom prst="rect">
            <a:avLst/>
          </a:prstGeom>
        </p:spPr>
        <p:txBody>
          <a:bodyPr/>
          <a:lstStyle>
            <a:lvl1pPr>
              <a:defRPr>
                <a:solidFill>
                  <a:srgbClr val="FF0000"/>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064437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6B89-F63F-7730-EE80-A700BEAE1E0B}"/>
              </a:ext>
            </a:extLst>
          </p:cNvPr>
          <p:cNvSpPr>
            <a:spLocks noGrp="1"/>
          </p:cNvSpPr>
          <p:nvPr>
            <p:ph type="title"/>
          </p:nvPr>
        </p:nvSpPr>
        <p:spPr/>
        <p:txBody>
          <a:bodyPr/>
          <a:lstStyle/>
          <a:p>
            <a:r>
              <a:rPr lang="en-US"/>
              <a:t>Click to edit Master title style</a:t>
            </a:r>
            <a:endParaRPr lang="en-UM"/>
          </a:p>
        </p:txBody>
      </p:sp>
      <p:sp>
        <p:nvSpPr>
          <p:cNvPr id="3" name="Date Placeholder 2">
            <a:extLst>
              <a:ext uri="{FF2B5EF4-FFF2-40B4-BE49-F238E27FC236}">
                <a16:creationId xmlns:a16="http://schemas.microsoft.com/office/drawing/2014/main" id="{55B97D1D-42EB-D132-F857-11C422D075FC}"/>
              </a:ext>
            </a:extLst>
          </p:cNvPr>
          <p:cNvSpPr>
            <a:spLocks noGrp="1"/>
          </p:cNvSpPr>
          <p:nvPr>
            <p:ph type="dt" sz="half" idx="10"/>
          </p:nvPr>
        </p:nvSpPr>
        <p:spPr/>
        <p:txBody>
          <a:bodyPr/>
          <a:lstStyle/>
          <a:p>
            <a:fld id="{7AE14B9C-5AB2-420C-BF8C-5474CD9A171A}" type="datetimeFigureOut">
              <a:rPr lang="en-UM" smtClean="0"/>
              <a:t>09/03/2022</a:t>
            </a:fld>
            <a:endParaRPr lang="en-UM"/>
          </a:p>
        </p:txBody>
      </p:sp>
      <p:sp>
        <p:nvSpPr>
          <p:cNvPr id="4" name="Footer Placeholder 3">
            <a:extLst>
              <a:ext uri="{FF2B5EF4-FFF2-40B4-BE49-F238E27FC236}">
                <a16:creationId xmlns:a16="http://schemas.microsoft.com/office/drawing/2014/main" id="{18990F66-3E3C-54F0-807F-9ADAC82DFAF4}"/>
              </a:ext>
            </a:extLst>
          </p:cNvPr>
          <p:cNvSpPr>
            <a:spLocks noGrp="1"/>
          </p:cNvSpPr>
          <p:nvPr>
            <p:ph type="ftr" sz="quarter" idx="11"/>
          </p:nvPr>
        </p:nvSpPr>
        <p:spPr/>
        <p:txBody>
          <a:bodyPr/>
          <a:lstStyle/>
          <a:p>
            <a:endParaRPr lang="en-UM"/>
          </a:p>
        </p:txBody>
      </p:sp>
      <p:sp>
        <p:nvSpPr>
          <p:cNvPr id="5" name="Slide Number Placeholder 4">
            <a:extLst>
              <a:ext uri="{FF2B5EF4-FFF2-40B4-BE49-F238E27FC236}">
                <a16:creationId xmlns:a16="http://schemas.microsoft.com/office/drawing/2014/main" id="{4016B1B0-409E-FC3C-30EB-5BE5388AB2C5}"/>
              </a:ext>
            </a:extLst>
          </p:cNvPr>
          <p:cNvSpPr>
            <a:spLocks noGrp="1"/>
          </p:cNvSpPr>
          <p:nvPr>
            <p:ph type="sldNum" sz="quarter" idx="12"/>
          </p:nvPr>
        </p:nvSpPr>
        <p:spPr/>
        <p:txBody>
          <a:bodyPr/>
          <a:lstStyle/>
          <a:p>
            <a:fld id="{E08F46F0-338D-4A5F-BC32-553484388F35}" type="slidenum">
              <a:rPr lang="en-UM" smtClean="0"/>
              <a:t>‹#›</a:t>
            </a:fld>
            <a:endParaRPr lang="en-UM"/>
          </a:p>
        </p:txBody>
      </p:sp>
    </p:spTree>
    <p:extLst>
      <p:ext uri="{BB962C8B-B14F-4D97-AF65-F5344CB8AC3E}">
        <p14:creationId xmlns:p14="http://schemas.microsoft.com/office/powerpoint/2010/main" val="3580153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DB32-E603-6C43-E932-233A17C762B3}"/>
              </a:ext>
            </a:extLst>
          </p:cNvPr>
          <p:cNvSpPr>
            <a:spLocks noGrp="1"/>
          </p:cNvSpPr>
          <p:nvPr>
            <p:ph type="title"/>
          </p:nvPr>
        </p:nvSpPr>
        <p:spPr/>
        <p:txBody>
          <a:bodyPr/>
          <a:lstStyle/>
          <a:p>
            <a:r>
              <a:rPr lang="en-US"/>
              <a:t>Click to edit Master title style</a:t>
            </a:r>
            <a:endParaRPr lang="en-UM"/>
          </a:p>
        </p:txBody>
      </p:sp>
      <p:sp>
        <p:nvSpPr>
          <p:cNvPr id="3" name="Content Placeholder 2">
            <a:extLst>
              <a:ext uri="{FF2B5EF4-FFF2-40B4-BE49-F238E27FC236}">
                <a16:creationId xmlns:a16="http://schemas.microsoft.com/office/drawing/2014/main" id="{D7E06ECA-C31A-8CD7-9C5D-52C84F0D31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M"/>
          </a:p>
        </p:txBody>
      </p:sp>
      <p:sp>
        <p:nvSpPr>
          <p:cNvPr id="4" name="Date Placeholder 3">
            <a:extLst>
              <a:ext uri="{FF2B5EF4-FFF2-40B4-BE49-F238E27FC236}">
                <a16:creationId xmlns:a16="http://schemas.microsoft.com/office/drawing/2014/main" id="{26EB72A0-D22D-1583-0D2D-64FE790BC6A8}"/>
              </a:ext>
            </a:extLst>
          </p:cNvPr>
          <p:cNvSpPr>
            <a:spLocks noGrp="1"/>
          </p:cNvSpPr>
          <p:nvPr>
            <p:ph type="dt" sz="half" idx="10"/>
          </p:nvPr>
        </p:nvSpPr>
        <p:spPr/>
        <p:txBody>
          <a:bodyPr/>
          <a:lstStyle/>
          <a:p>
            <a:fld id="{7AE14B9C-5AB2-420C-BF8C-5474CD9A171A}" type="datetimeFigureOut">
              <a:rPr lang="en-UM" smtClean="0"/>
              <a:t>09/03/2022</a:t>
            </a:fld>
            <a:endParaRPr lang="en-UM"/>
          </a:p>
        </p:txBody>
      </p:sp>
      <p:sp>
        <p:nvSpPr>
          <p:cNvPr id="5" name="Footer Placeholder 4">
            <a:extLst>
              <a:ext uri="{FF2B5EF4-FFF2-40B4-BE49-F238E27FC236}">
                <a16:creationId xmlns:a16="http://schemas.microsoft.com/office/drawing/2014/main" id="{5342999B-8C2E-EA05-1F6C-DC785395A870}"/>
              </a:ext>
            </a:extLst>
          </p:cNvPr>
          <p:cNvSpPr>
            <a:spLocks noGrp="1"/>
          </p:cNvSpPr>
          <p:nvPr>
            <p:ph type="ftr" sz="quarter" idx="11"/>
          </p:nvPr>
        </p:nvSpPr>
        <p:spPr/>
        <p:txBody>
          <a:bodyPr/>
          <a:lstStyle/>
          <a:p>
            <a:endParaRPr lang="en-UM"/>
          </a:p>
        </p:txBody>
      </p:sp>
      <p:sp>
        <p:nvSpPr>
          <p:cNvPr id="6" name="Slide Number Placeholder 5">
            <a:extLst>
              <a:ext uri="{FF2B5EF4-FFF2-40B4-BE49-F238E27FC236}">
                <a16:creationId xmlns:a16="http://schemas.microsoft.com/office/drawing/2014/main" id="{0B74AC65-358E-276E-B380-5583191AF8FC}"/>
              </a:ext>
            </a:extLst>
          </p:cNvPr>
          <p:cNvSpPr>
            <a:spLocks noGrp="1"/>
          </p:cNvSpPr>
          <p:nvPr>
            <p:ph type="sldNum" sz="quarter" idx="12"/>
          </p:nvPr>
        </p:nvSpPr>
        <p:spPr/>
        <p:txBody>
          <a:bodyPr/>
          <a:lstStyle/>
          <a:p>
            <a:fld id="{E08F46F0-338D-4A5F-BC32-553484388F35}" type="slidenum">
              <a:rPr lang="en-UM" smtClean="0"/>
              <a:t>‹#›</a:t>
            </a:fld>
            <a:endParaRPr lang="en-UM"/>
          </a:p>
        </p:txBody>
      </p:sp>
    </p:spTree>
    <p:extLst>
      <p:ext uri="{BB962C8B-B14F-4D97-AF65-F5344CB8AC3E}">
        <p14:creationId xmlns:p14="http://schemas.microsoft.com/office/powerpoint/2010/main" val="1360797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pic>
        <p:nvPicPr>
          <p:cNvPr id="13" name="Google Shape;13;p18" descr="Google Shape;13;p18"/>
          <p:cNvPicPr>
            <a:picLocks noChangeAspect="1"/>
          </p:cNvPicPr>
          <p:nvPr/>
        </p:nvPicPr>
        <p:blipFill>
          <a:blip r:embed="rId2">
            <a:extLst/>
          </a:blip>
          <a:stretch>
            <a:fillRect/>
          </a:stretch>
        </p:blipFill>
        <p:spPr>
          <a:xfrm>
            <a:off x="0" y="0"/>
            <a:ext cx="12194323" cy="6858000"/>
          </a:xfrm>
          <a:prstGeom prst="rect">
            <a:avLst/>
          </a:prstGeom>
          <a:ln w="12700">
            <a:miter lim="400000"/>
          </a:ln>
        </p:spPr>
      </p:pic>
      <p:sp>
        <p:nvSpPr>
          <p:cNvPr id="14" name="Body Level One…"/>
          <p:cNvSpPr txBox="1">
            <a:spLocks noGrp="1"/>
          </p:cNvSpPr>
          <p:nvPr>
            <p:ph type="body" sz="quarter" idx="1"/>
          </p:nvPr>
        </p:nvSpPr>
        <p:spPr>
          <a:xfrm>
            <a:off x="532333" y="4544698"/>
            <a:ext cx="6259004" cy="1655763"/>
          </a:xfrm>
          <a:prstGeom prst="rect">
            <a:avLst/>
          </a:prstGeom>
        </p:spPr>
        <p:txBody>
          <a:bodyPr>
            <a:normAutofit/>
          </a:bodyPr>
          <a:lstStyle>
            <a:lvl1pPr marL="330200" indent="-203200">
              <a:buClrTx/>
              <a:buSzTx/>
              <a:buFontTx/>
              <a:buNone/>
              <a:defRPr sz="2400">
                <a:solidFill>
                  <a:srgbClr val="FFFFFF"/>
                </a:solidFill>
              </a:defRPr>
            </a:lvl1pPr>
            <a:lvl2pPr marL="330200" indent="254000">
              <a:buClrTx/>
              <a:buSzTx/>
              <a:buFontTx/>
              <a:buNone/>
              <a:defRPr sz="2400">
                <a:solidFill>
                  <a:srgbClr val="FFFFFF"/>
                </a:solidFill>
              </a:defRPr>
            </a:lvl2pPr>
            <a:lvl3pPr marL="330200" indent="711200">
              <a:buClrTx/>
              <a:buSzTx/>
              <a:buFontTx/>
              <a:buNone/>
              <a:defRPr sz="2400">
                <a:solidFill>
                  <a:srgbClr val="FFFFFF"/>
                </a:solidFill>
              </a:defRPr>
            </a:lvl3pPr>
            <a:lvl4pPr marL="330200" indent="1168400">
              <a:buClrTx/>
              <a:buSzTx/>
              <a:buFontTx/>
              <a:buNone/>
              <a:defRPr sz="2400">
                <a:solidFill>
                  <a:srgbClr val="FFFFFF"/>
                </a:solidFill>
              </a:defRPr>
            </a:lvl4pPr>
            <a:lvl5pPr marL="330200" indent="1625600">
              <a:buClrTx/>
              <a:buSzTx/>
              <a:buFont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 name="Google Shape;16;p18"/>
          <p:cNvSpPr txBox="1">
            <a:spLocks noGrp="1"/>
          </p:cNvSpPr>
          <p:nvPr>
            <p:ph type="body" sz="quarter" idx="13"/>
          </p:nvPr>
        </p:nvSpPr>
        <p:spPr>
          <a:xfrm>
            <a:off x="539614" y="3716073"/>
            <a:ext cx="10525126" cy="1201739"/>
          </a:xfrm>
          <a:prstGeom prst="rect">
            <a:avLst/>
          </a:prstGeom>
        </p:spPr>
        <p:txBody>
          <a:bodyPr>
            <a:normAutofit/>
          </a:bodyPr>
          <a:lstStyle/>
          <a:p>
            <a:pPr marL="228600" indent="0">
              <a:buClrTx/>
              <a:buSzTx/>
              <a:buFontTx/>
              <a:buNone/>
              <a:defRPr sz="4400" b="1">
                <a:solidFill>
                  <a:srgbClr val="FFFFFF"/>
                </a:solidFill>
              </a:defRPr>
            </a:pPr>
            <a:endParaRPr/>
          </a:p>
        </p:txBody>
      </p:sp>
      <p:grpSp>
        <p:nvGrpSpPr>
          <p:cNvPr id="18" name="Google Shape;17;p18"/>
          <p:cNvGrpSpPr/>
          <p:nvPr/>
        </p:nvGrpSpPr>
        <p:grpSpPr>
          <a:xfrm>
            <a:off x="667246" y="786654"/>
            <a:ext cx="1903701" cy="594470"/>
            <a:chOff x="0" y="0"/>
            <a:chExt cx="1903700" cy="594468"/>
          </a:xfrm>
        </p:grpSpPr>
        <p:pic>
          <p:nvPicPr>
            <p:cNvPr id="16" name="Google Shape;18;p18" descr="Google Shape;18;p18"/>
            <p:cNvPicPr>
              <a:picLocks noChangeAspect="1"/>
            </p:cNvPicPr>
            <p:nvPr/>
          </p:nvPicPr>
          <p:blipFill>
            <a:blip r:embed="rId3">
              <a:extLst/>
            </a:blip>
            <a:srcRect l="21959"/>
            <a:stretch>
              <a:fillRect/>
            </a:stretch>
          </p:blipFill>
          <p:spPr>
            <a:xfrm>
              <a:off x="418054" y="0"/>
              <a:ext cx="1485647" cy="594469"/>
            </a:xfrm>
            <a:prstGeom prst="rect">
              <a:avLst/>
            </a:prstGeom>
            <a:ln w="12700" cap="flat">
              <a:noFill/>
              <a:miter lim="400000"/>
            </a:ln>
            <a:effectLst/>
          </p:spPr>
        </p:pic>
        <p:pic>
          <p:nvPicPr>
            <p:cNvPr id="17" name="Google Shape;19;p18" descr="Google Shape;19;p18"/>
            <p:cNvPicPr>
              <a:picLocks noChangeAspect="1"/>
            </p:cNvPicPr>
            <p:nvPr/>
          </p:nvPicPr>
          <p:blipFill>
            <a:blip r:embed="rId4">
              <a:extLst/>
            </a:blip>
            <a:srcRect r="78849"/>
            <a:stretch>
              <a:fillRect/>
            </a:stretch>
          </p:blipFill>
          <p:spPr>
            <a:xfrm>
              <a:off x="0" y="0"/>
              <a:ext cx="402645" cy="594469"/>
            </a:xfrm>
            <a:prstGeom prst="rect">
              <a:avLst/>
            </a:prstGeom>
            <a:ln w="12700" cap="flat">
              <a:noFill/>
              <a:miter lim="400000"/>
            </a:ln>
            <a:effectLst/>
          </p:spPr>
        </p:pic>
      </p:grpSp>
      <p:sp>
        <p:nvSpPr>
          <p:cNvPr id="19" name="Slide Number"/>
          <p:cNvSpPr txBox="1">
            <a:spLocks noGrp="1"/>
          </p:cNvSpPr>
          <p:nvPr>
            <p:ph type="sldNum" sz="quarter" idx="2"/>
          </p:nvPr>
        </p:nvSpPr>
        <p:spPr>
          <a:xfrm>
            <a:off x="5892800" y="6172200"/>
            <a:ext cx="2844800" cy="368301"/>
          </a:xfrm>
          <a:prstGeom prst="rect">
            <a:avLst/>
          </a:prstGeom>
        </p:spPr>
        <p:txBody>
          <a:bodyPr lIns="45699" tIns="45699" rIns="45699" bIns="45699"/>
          <a:lstStyle>
            <a:lvl1pP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25782279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Title+Content">
    <p:spTree>
      <p:nvGrpSpPr>
        <p:cNvPr id="1" name=""/>
        <p:cNvGrpSpPr/>
        <p:nvPr/>
      </p:nvGrpSpPr>
      <p:grpSpPr>
        <a:xfrm>
          <a:off x="0" y="0"/>
          <a:ext cx="0" cy="0"/>
          <a:chOff x="0" y="0"/>
          <a:chExt cx="0" cy="0"/>
        </a:xfrm>
      </p:grpSpPr>
      <p:sp>
        <p:nvSpPr>
          <p:cNvPr id="26" name="Body Level One…"/>
          <p:cNvSpPr txBox="1">
            <a:spLocks noGrp="1"/>
          </p:cNvSpPr>
          <p:nvPr>
            <p:ph type="body" sz="quarter" idx="1"/>
          </p:nvPr>
        </p:nvSpPr>
        <p:spPr>
          <a:xfrm>
            <a:off x="463548" y="1363082"/>
            <a:ext cx="11260281" cy="602040"/>
          </a:xfrm>
          <a:prstGeom prst="rect">
            <a:avLst/>
          </a:prstGeom>
        </p:spPr>
        <p:txBody>
          <a:bodyPr>
            <a:normAutofit/>
          </a:bodyPr>
          <a:lstStyle>
            <a:lvl1pPr marL="228600" indent="0">
              <a:buClrTx/>
              <a:buSzTx/>
              <a:buFontTx/>
              <a:buNone/>
              <a:defRPr sz="2000">
                <a:solidFill>
                  <a:srgbClr val="262626"/>
                </a:solidFill>
              </a:defRPr>
            </a:lvl1pPr>
            <a:lvl2pPr indent="-355600">
              <a:buClrTx/>
              <a:buSzPts val="2000"/>
              <a:buFontTx/>
              <a:defRPr sz="2000">
                <a:solidFill>
                  <a:srgbClr val="262626"/>
                </a:solidFill>
              </a:defRPr>
            </a:lvl2pPr>
            <a:lvl3pPr marL="1454150" indent="-412750">
              <a:buClrTx/>
              <a:buSzPts val="2000"/>
              <a:buFontTx/>
              <a:defRPr sz="2000">
                <a:solidFill>
                  <a:srgbClr val="262626"/>
                </a:solidFill>
              </a:defRPr>
            </a:lvl3pPr>
            <a:lvl4pPr marL="1911350" indent="-412750">
              <a:buClrTx/>
              <a:buSzPts val="2000"/>
              <a:buFontTx/>
              <a:defRPr sz="2000">
                <a:solidFill>
                  <a:srgbClr val="262626"/>
                </a:solidFill>
              </a:defRPr>
            </a:lvl4pPr>
            <a:lvl5pPr marL="2368550" indent="-412750">
              <a:buClrTx/>
              <a:buSzPts val="2000"/>
              <a:buFontTx/>
              <a:defRPr sz="200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27" name="Title Text"/>
          <p:cNvSpPr txBox="1">
            <a:spLocks noGrp="1"/>
          </p:cNvSpPr>
          <p:nvPr>
            <p:ph type="title"/>
          </p:nvPr>
        </p:nvSpPr>
        <p:spPr>
          <a:xfrm>
            <a:off x="463550" y="478701"/>
            <a:ext cx="11260278" cy="713217"/>
          </a:xfrm>
          <a:prstGeom prst="rect">
            <a:avLst/>
          </a:prstGeom>
        </p:spPr>
        <p:txBody>
          <a:bodyPr lIns="45699" tIns="45699" rIns="45699" bIns="45699" anchor="t">
            <a:normAutofit/>
          </a:bodyPr>
          <a:lstStyle>
            <a:lvl1pPr>
              <a:lnSpc>
                <a:spcPct val="90000"/>
              </a:lnSpc>
              <a:defRPr sz="2800"/>
            </a:lvl1pPr>
          </a:lstStyle>
          <a:p>
            <a:r>
              <a:t>Title Text</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13798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cstate="screen">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cstate="screen">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cstate="screen">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21"/>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9" name="think-cell Slide" r:id="rId22" imgW="360" imgH="360" progId="TCLayout.ActiveDocument.1">
                  <p:embed/>
                </p:oleObj>
              </mc:Choice>
              <mc:Fallback>
                <p:oleObj name="think-cell Slide" r:id="rId22"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 id="2147483667" r:id="rId14"/>
    <p:sldLayoutId id="2147483668" r:id="rId15"/>
    <p:sldLayoutId id="2147483669" r:id="rId16"/>
    <p:sldLayoutId id="2147483670" r:id="rId17"/>
    <p:sldLayoutId id="2147483671"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30.bmp"/><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bmp"/><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1.xml"/><Relationship Id="rId5" Type="http://schemas.openxmlformats.org/officeDocument/2006/relationships/image" Target="../media/image35.jpeg"/><Relationship Id="rId4" Type="http://schemas.openxmlformats.org/officeDocument/2006/relationships/image" Target="../media/image34.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6FF297-3495-495E-A602-117FEE56FBF1}"/>
              </a:ext>
            </a:extLst>
          </p:cNvPr>
          <p:cNvSpPr>
            <a:spLocks noGrp="1"/>
          </p:cNvSpPr>
          <p:nvPr>
            <p:ph type="subTitle" idx="1"/>
          </p:nvPr>
        </p:nvSpPr>
        <p:spPr>
          <a:xfrm>
            <a:off x="532334" y="4544698"/>
            <a:ext cx="6259003" cy="424732"/>
          </a:xfrm>
        </p:spPr>
        <p:txBody>
          <a:bodyPr/>
          <a:lstStyle/>
          <a:p>
            <a:r>
              <a:rPr lang="en-US" dirty="0"/>
              <a:t> </a:t>
            </a:r>
          </a:p>
        </p:txBody>
      </p:sp>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539615" y="3301761"/>
            <a:ext cx="10525125" cy="701731"/>
          </a:xfrm>
        </p:spPr>
        <p:txBody>
          <a:bodyPr anchor="b">
            <a:spAutoFit/>
          </a:bodyPr>
          <a:lstStyle/>
          <a:p>
            <a:r>
              <a:rPr lang="en-US" dirty="0"/>
              <a:t>Business Value of Data</a:t>
            </a:r>
          </a:p>
        </p:txBody>
      </p:sp>
      <p:sp>
        <p:nvSpPr>
          <p:cNvPr id="12" name="TextBox 11">
            <a:extLst>
              <a:ext uri="{FF2B5EF4-FFF2-40B4-BE49-F238E27FC236}">
                <a16:creationId xmlns:a16="http://schemas.microsoft.com/office/drawing/2014/main" id="{8A24547F-8A92-CDC5-A578-3733390534F2}"/>
              </a:ext>
            </a:extLst>
          </p:cNvPr>
          <p:cNvSpPr txBox="1"/>
          <p:nvPr/>
        </p:nvSpPr>
        <p:spPr>
          <a:xfrm>
            <a:off x="759977" y="4085866"/>
            <a:ext cx="7682274" cy="584775"/>
          </a:xfrm>
          <a:prstGeom prst="rect">
            <a:avLst/>
          </a:prstGeom>
          <a:noFill/>
        </p:spPr>
        <p:txBody>
          <a:bodyPr wrap="square" rtlCol="0">
            <a:spAutoFit/>
          </a:bodyPr>
          <a:lstStyle/>
          <a:p>
            <a:r>
              <a:rPr lang="en-US" sz="3200" b="1" dirty="0">
                <a:solidFill>
                  <a:schemeClr val="bg1"/>
                </a:solidFill>
              </a:rPr>
              <a:t>Freshers Program- Generic Training </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Google Shape;129;p2"/>
          <p:cNvSpPr txBox="1">
            <a:spLocks noGrp="1"/>
          </p:cNvSpPr>
          <p:nvPr>
            <p:ph type="title"/>
          </p:nvPr>
        </p:nvSpPr>
        <p:spPr>
          <a:xfrm>
            <a:off x="463550" y="478701"/>
            <a:ext cx="11260278" cy="713217"/>
          </a:xfrm>
          <a:prstGeom prst="rect">
            <a:avLst/>
          </a:prstGeom>
        </p:spPr>
        <p:txBody>
          <a:bodyPr/>
          <a:lstStyle/>
          <a:p>
            <a:r>
              <a:t>Example of Stock flat file</a:t>
            </a:r>
          </a:p>
        </p:txBody>
      </p:sp>
      <p:sp>
        <p:nvSpPr>
          <p:cNvPr id="682" name="Google Shape;130;p2"/>
          <p:cNvSpPr txBox="1">
            <a:spLocks noGrp="1"/>
          </p:cNvSpPr>
          <p:nvPr>
            <p:ph type="sldNum" sz="quarter" idx="2"/>
          </p:nvPr>
        </p:nvSpPr>
        <p:spPr>
          <a:xfrm>
            <a:off x="541064" y="6451799"/>
            <a:ext cx="127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aphicFrame>
        <p:nvGraphicFramePr>
          <p:cNvPr id="683" name="Table"/>
          <p:cNvGraphicFramePr/>
          <p:nvPr/>
        </p:nvGraphicFramePr>
        <p:xfrm>
          <a:off x="2060575" y="1425575"/>
          <a:ext cx="7753101" cy="4521200"/>
        </p:xfrm>
        <a:graphic>
          <a:graphicData uri="http://schemas.openxmlformats.org/drawingml/2006/table">
            <a:tbl>
              <a:tblPr bandRow="1"/>
              <a:tblGrid>
                <a:gridCol w="4627606">
                  <a:extLst>
                    <a:ext uri="{9D8B030D-6E8A-4147-A177-3AD203B41FA5}">
                      <a16:colId xmlns:a16="http://schemas.microsoft.com/office/drawing/2014/main" val="20000"/>
                    </a:ext>
                  </a:extLst>
                </a:gridCol>
                <a:gridCol w="3125495">
                  <a:extLst>
                    <a:ext uri="{9D8B030D-6E8A-4147-A177-3AD203B41FA5}">
                      <a16:colId xmlns:a16="http://schemas.microsoft.com/office/drawing/2014/main" val="20001"/>
                    </a:ext>
                  </a:extLst>
                </a:gridCol>
              </a:tblGrid>
              <a:tr h="565150">
                <a:tc>
                  <a:txBody>
                    <a:bodyPr/>
                    <a:lstStyle/>
                    <a:p>
                      <a:pPr marL="342900" indent="-342900" algn="ctr">
                        <a:defRPr sz="1800"/>
                      </a:pPr>
                      <a:r>
                        <a:rPr sz="2800" b="1">
                          <a:latin typeface="Times New Roman"/>
                          <a:ea typeface="Times New Roman"/>
                          <a:cs typeface="Times New Roman"/>
                          <a:sym typeface="Times New Roman"/>
                        </a:rPr>
                        <a:t>Field Name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42900" indent="-342900" algn="ctr">
                        <a:defRPr sz="1800"/>
                      </a:pPr>
                      <a:r>
                        <a:rPr sz="2800" b="1">
                          <a:latin typeface="Times New Roman"/>
                          <a:ea typeface="Times New Roman"/>
                          <a:cs typeface="Times New Roman"/>
                          <a:sym typeface="Times New Roman"/>
                        </a:rPr>
                        <a:t>Data Type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565150">
                <a:tc>
                  <a:txBody>
                    <a:bodyPr/>
                    <a:lstStyle/>
                    <a:p>
                      <a:pPr marL="342900" indent="-342900" algn="l">
                        <a:defRPr sz="1800"/>
                      </a:pPr>
                      <a:r>
                        <a:rPr sz="2800">
                          <a:latin typeface="Times New Roman"/>
                          <a:ea typeface="Times New Roman"/>
                          <a:cs typeface="Times New Roman"/>
                          <a:sym typeface="Times New Roman"/>
                        </a:rPr>
                        <a:t>Description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42900" indent="-342900" algn="l">
                        <a:defRPr sz="1800"/>
                      </a:pPr>
                      <a:r>
                        <a:rPr sz="2800">
                          <a:latin typeface="Times New Roman"/>
                          <a:ea typeface="Times New Roman"/>
                          <a:cs typeface="Times New Roman"/>
                          <a:sym typeface="Times New Roman"/>
                        </a:rPr>
                        <a:t>String</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565150">
                <a:tc>
                  <a:txBody>
                    <a:bodyPr/>
                    <a:lstStyle/>
                    <a:p>
                      <a:pPr marL="342900" indent="-342900" algn="l">
                        <a:defRPr sz="1800"/>
                      </a:pPr>
                      <a:r>
                        <a:rPr sz="2800">
                          <a:latin typeface="Times New Roman"/>
                          <a:ea typeface="Times New Roman"/>
                          <a:cs typeface="Times New Roman"/>
                          <a:sym typeface="Times New Roman"/>
                        </a:rPr>
                        <a:t>Cost Price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42900" indent="-342900" algn="l">
                        <a:defRPr sz="1800"/>
                      </a:pPr>
                      <a:r>
                        <a:rPr sz="2800">
                          <a:latin typeface="Times New Roman"/>
                          <a:ea typeface="Times New Roman"/>
                          <a:cs typeface="Times New Roman"/>
                          <a:sym typeface="Times New Roman"/>
                        </a:rPr>
                        <a:t>Currency</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r h="565150">
                <a:tc>
                  <a:txBody>
                    <a:bodyPr/>
                    <a:lstStyle/>
                    <a:p>
                      <a:pPr marL="342900" indent="-342900" algn="l">
                        <a:defRPr sz="1800"/>
                      </a:pPr>
                      <a:r>
                        <a:rPr sz="2800">
                          <a:latin typeface="Times New Roman"/>
                          <a:ea typeface="Times New Roman"/>
                          <a:cs typeface="Times New Roman"/>
                          <a:sym typeface="Times New Roman"/>
                        </a:rPr>
                        <a:t>Selling Price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42900" indent="-342900" algn="l">
                        <a:defRPr sz="1800"/>
                      </a:pPr>
                      <a:r>
                        <a:rPr sz="2800">
                          <a:latin typeface="Times New Roman"/>
                          <a:ea typeface="Times New Roman"/>
                          <a:cs typeface="Times New Roman"/>
                          <a:sym typeface="Times New Roman"/>
                        </a:rPr>
                        <a:t>Currency</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3"/>
                  </a:ext>
                </a:extLst>
              </a:tr>
              <a:tr h="565150">
                <a:tc>
                  <a:txBody>
                    <a:bodyPr/>
                    <a:lstStyle/>
                    <a:p>
                      <a:pPr marL="342900" indent="-342900" algn="l">
                        <a:defRPr sz="1800"/>
                      </a:pPr>
                      <a:r>
                        <a:rPr sz="2800">
                          <a:latin typeface="Times New Roman"/>
                          <a:ea typeface="Times New Roman"/>
                          <a:cs typeface="Times New Roman"/>
                          <a:sym typeface="Times New Roman"/>
                        </a:rPr>
                        <a:t>Number in Stock</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42900" indent="-342900" algn="l">
                        <a:defRPr sz="1800"/>
                      </a:pPr>
                      <a:r>
                        <a:rPr sz="2800">
                          <a:latin typeface="Times New Roman"/>
                          <a:ea typeface="Times New Roman"/>
                          <a:cs typeface="Times New Roman"/>
                          <a:sym typeface="Times New Roman"/>
                        </a:rPr>
                        <a:t>Integer</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4"/>
                  </a:ext>
                </a:extLst>
              </a:tr>
              <a:tr h="565150">
                <a:tc>
                  <a:txBody>
                    <a:bodyPr/>
                    <a:lstStyle/>
                    <a:p>
                      <a:pPr marL="342900" indent="-342900" algn="l">
                        <a:defRPr sz="1800"/>
                      </a:pPr>
                      <a:r>
                        <a:rPr sz="2800">
                          <a:latin typeface="Times New Roman"/>
                          <a:ea typeface="Times New Roman"/>
                          <a:cs typeface="Times New Roman"/>
                          <a:sym typeface="Times New Roman"/>
                        </a:rPr>
                        <a:t>Reorder Level</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42900" indent="-342900" algn="l">
                        <a:defRPr sz="1800"/>
                      </a:pPr>
                      <a:r>
                        <a:rPr sz="2800">
                          <a:latin typeface="Times New Roman"/>
                          <a:ea typeface="Times New Roman"/>
                          <a:cs typeface="Times New Roman"/>
                          <a:sym typeface="Times New Roman"/>
                        </a:rPr>
                        <a:t>Integer</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5"/>
                  </a:ext>
                </a:extLst>
              </a:tr>
              <a:tr h="565150">
                <a:tc>
                  <a:txBody>
                    <a:bodyPr/>
                    <a:lstStyle/>
                    <a:p>
                      <a:pPr marL="342900" indent="-342900" algn="l">
                        <a:defRPr sz="1800"/>
                      </a:pPr>
                      <a:r>
                        <a:rPr sz="2800">
                          <a:latin typeface="Times New Roman"/>
                          <a:ea typeface="Times New Roman"/>
                          <a:cs typeface="Times New Roman"/>
                          <a:sym typeface="Times New Roman"/>
                        </a:rPr>
                        <a:t>Supplier Name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42900" indent="-342900" algn="l">
                        <a:defRPr sz="1800"/>
                      </a:pPr>
                      <a:r>
                        <a:rPr sz="2800">
                          <a:latin typeface="Times New Roman"/>
                          <a:ea typeface="Times New Roman"/>
                          <a:cs typeface="Times New Roman"/>
                          <a:sym typeface="Times New Roman"/>
                        </a:rPr>
                        <a:t>String</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6"/>
                  </a:ext>
                </a:extLst>
              </a:tr>
              <a:tr h="565150">
                <a:tc>
                  <a:txBody>
                    <a:bodyPr/>
                    <a:lstStyle/>
                    <a:p>
                      <a:pPr marL="342900" indent="-342900" algn="l">
                        <a:defRPr sz="1800"/>
                      </a:pPr>
                      <a:r>
                        <a:rPr sz="2800">
                          <a:latin typeface="Times New Roman"/>
                          <a:ea typeface="Times New Roman"/>
                          <a:cs typeface="Times New Roman"/>
                          <a:sym typeface="Times New Roman"/>
                        </a:rPr>
                        <a:t>Supplier Address</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marL="342900" indent="-342900" algn="l">
                        <a:defRPr sz="1800"/>
                      </a:pPr>
                      <a:r>
                        <a:rPr sz="2800">
                          <a:latin typeface="Times New Roman"/>
                          <a:ea typeface="Times New Roman"/>
                          <a:cs typeface="Times New Roman"/>
                          <a:sym typeface="Times New Roman"/>
                        </a:rPr>
                        <a:t>String</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DE0D90-F599-ACF2-AA08-7684233A867B}"/>
              </a:ext>
            </a:extLst>
          </p:cNvPr>
          <p:cNvPicPr>
            <a:picLocks noChangeAspect="1"/>
          </p:cNvPicPr>
          <p:nvPr/>
        </p:nvPicPr>
        <p:blipFill>
          <a:blip r:embed="rId2"/>
          <a:stretch>
            <a:fillRect/>
          </a:stretch>
        </p:blipFill>
        <p:spPr>
          <a:xfrm>
            <a:off x="1009817" y="1137666"/>
            <a:ext cx="9724444" cy="5048449"/>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CustomShape 1"/>
          <p:cNvSpPr/>
          <p:nvPr/>
        </p:nvSpPr>
        <p:spPr>
          <a:xfrm>
            <a:off x="609755" y="99268"/>
            <a:ext cx="10965205" cy="113853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386" b="1" spc="-1">
                <a:solidFill>
                  <a:srgbClr val="000000"/>
                </a:solidFill>
                <a:latin typeface="Arial"/>
                <a:ea typeface="DejaVu Sans"/>
              </a:rPr>
              <a:t>ML vs Statistics</a:t>
            </a:r>
            <a:endParaRPr lang="en-US" sz="3386" spc="-1">
              <a:latin typeface="Arial"/>
            </a:endParaRPr>
          </a:p>
        </p:txBody>
      </p:sp>
      <p:sp>
        <p:nvSpPr>
          <p:cNvPr id="1011" name="Line 2"/>
          <p:cNvSpPr/>
          <p:nvPr/>
        </p:nvSpPr>
        <p:spPr>
          <a:xfrm>
            <a:off x="663743" y="995293"/>
            <a:ext cx="11528159"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12" name="Line 3"/>
          <p:cNvSpPr/>
          <p:nvPr/>
        </p:nvSpPr>
        <p:spPr>
          <a:xfrm flipH="1">
            <a:off x="214" y="995293"/>
            <a:ext cx="6095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pic>
        <p:nvPicPr>
          <p:cNvPr id="1013" name="Picture 1012"/>
          <p:cNvPicPr/>
          <p:nvPr/>
        </p:nvPicPr>
        <p:blipFill>
          <a:blip r:embed="rId2"/>
          <a:stretch/>
        </p:blipFill>
        <p:spPr>
          <a:xfrm>
            <a:off x="533127" y="1243464"/>
            <a:ext cx="11053153" cy="5275576"/>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CustomShape 1"/>
          <p:cNvSpPr/>
          <p:nvPr/>
        </p:nvSpPr>
        <p:spPr>
          <a:xfrm>
            <a:off x="566216" y="2068956"/>
            <a:ext cx="10965205" cy="1247817"/>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8708" i="1" spc="-1">
                <a:solidFill>
                  <a:srgbClr val="006699"/>
                </a:solidFill>
                <a:latin typeface="Franklin Gothic Medium"/>
                <a:ea typeface="Microsoft YaHei"/>
              </a:rPr>
              <a:t>Feature Selection</a:t>
            </a:r>
            <a:endParaRPr lang="en-US" sz="8708"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CustomShape 1"/>
          <p:cNvSpPr/>
          <p:nvPr/>
        </p:nvSpPr>
        <p:spPr>
          <a:xfrm>
            <a:off x="609755" y="142807"/>
            <a:ext cx="10966076" cy="113897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386" b="1" spc="-1">
                <a:solidFill>
                  <a:srgbClr val="000000"/>
                </a:solidFill>
                <a:latin typeface="Arial"/>
                <a:ea typeface="DejaVu Sans"/>
              </a:rPr>
              <a:t>Common Data Problems</a:t>
            </a:r>
            <a:br>
              <a:rPr sz="2177"/>
            </a:br>
            <a:endParaRPr lang="en-US" sz="3386" spc="-1">
              <a:latin typeface="Arial"/>
            </a:endParaRPr>
          </a:p>
        </p:txBody>
      </p:sp>
      <p:sp>
        <p:nvSpPr>
          <p:cNvPr id="1016" name="CustomShape 2"/>
          <p:cNvSpPr/>
          <p:nvPr/>
        </p:nvSpPr>
        <p:spPr>
          <a:xfrm>
            <a:off x="596693" y="797628"/>
            <a:ext cx="11009614" cy="6660540"/>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marL="261230" indent="-255570">
              <a:lnSpc>
                <a:spcPct val="115000"/>
              </a:lnSpc>
              <a:buClr>
                <a:srgbClr val="000000"/>
              </a:buClr>
              <a:buSzPct val="45000"/>
              <a:buFont typeface="Wingdings" charset="2"/>
              <a:buChar char=""/>
            </a:pPr>
            <a:r>
              <a:rPr lang="en-US" sz="1935" b="1" spc="-1">
                <a:solidFill>
                  <a:srgbClr val="000000"/>
                </a:solidFill>
                <a:latin typeface="Calibri"/>
                <a:ea typeface="DejaVu Sans"/>
              </a:rPr>
              <a:t>Noise:</a:t>
            </a:r>
            <a:r>
              <a:rPr lang="en-US" sz="1935" spc="-1">
                <a:solidFill>
                  <a:srgbClr val="000000"/>
                </a:solidFill>
                <a:latin typeface="Calibri"/>
                <a:ea typeface="DejaVu Sans"/>
              </a:rPr>
              <a:t> random error or variance in a measured variable</a:t>
            </a:r>
            <a:endParaRPr lang="en-US" sz="1935" spc="-1">
              <a:latin typeface="Arial"/>
            </a:endParaRPr>
          </a:p>
          <a:p>
            <a:pPr marL="552938" indent="-255570">
              <a:lnSpc>
                <a:spcPct val="115000"/>
              </a:lnSpc>
              <a:buClr>
                <a:srgbClr val="000000"/>
              </a:buClr>
              <a:buSzPct val="45000"/>
              <a:buFont typeface="Wingdings" charset="2"/>
              <a:buChar char=""/>
            </a:pPr>
            <a:r>
              <a:rPr lang="en-US" sz="1935" spc="-1">
                <a:solidFill>
                  <a:srgbClr val="000000"/>
                </a:solidFill>
                <a:latin typeface="Calibri"/>
                <a:ea typeface="DejaVu Sans"/>
              </a:rPr>
              <a:t>Extremely high quantity, rate and amount were eliminated from the data.</a:t>
            </a:r>
            <a:endParaRPr lang="en-US" sz="1935" spc="-1">
              <a:latin typeface="Arial"/>
            </a:endParaRPr>
          </a:p>
          <a:p>
            <a:pPr marL="552938" indent="-255570">
              <a:lnSpc>
                <a:spcPct val="115000"/>
              </a:lnSpc>
              <a:buClr>
                <a:srgbClr val="000000"/>
              </a:buClr>
              <a:buSzPct val="45000"/>
              <a:buFont typeface="Wingdings" charset="2"/>
              <a:buChar char=""/>
            </a:pPr>
            <a:r>
              <a:rPr lang="en-US" sz="1935" spc="-1">
                <a:solidFill>
                  <a:srgbClr val="000000"/>
                </a:solidFill>
                <a:latin typeface="Calibri"/>
                <a:ea typeface="DejaVu Sans"/>
              </a:rPr>
              <a:t>Negative discount values were eliminated from the data.</a:t>
            </a:r>
            <a:endParaRPr lang="en-US" sz="1935" spc="-1">
              <a:latin typeface="Arial"/>
            </a:endParaRPr>
          </a:p>
          <a:p>
            <a:pPr marL="261230" indent="-255570">
              <a:lnSpc>
                <a:spcPct val="115000"/>
              </a:lnSpc>
              <a:buClr>
                <a:srgbClr val="000000"/>
              </a:buClr>
              <a:buSzPct val="45000"/>
              <a:buFont typeface="Wingdings" charset="2"/>
              <a:buChar char=""/>
            </a:pPr>
            <a:r>
              <a:rPr lang="en-US" sz="1935" spc="-1">
                <a:solidFill>
                  <a:srgbClr val="000000"/>
                </a:solidFill>
                <a:latin typeface="Calibri"/>
                <a:ea typeface="DejaVu Sans"/>
              </a:rPr>
              <a:t>Missing data may be due to </a:t>
            </a:r>
            <a:endParaRPr lang="en-US" sz="1935" spc="-1">
              <a:latin typeface="Arial"/>
            </a:endParaRPr>
          </a:p>
          <a:p>
            <a:pPr marL="552938" indent="-255570">
              <a:lnSpc>
                <a:spcPct val="115000"/>
              </a:lnSpc>
              <a:buClr>
                <a:srgbClr val="000000"/>
              </a:buClr>
              <a:buSzPct val="45000"/>
              <a:buFont typeface="Wingdings" charset="2"/>
              <a:buChar char=""/>
            </a:pPr>
            <a:r>
              <a:rPr lang="en-US" sz="1935" spc="-1">
                <a:solidFill>
                  <a:srgbClr val="000000"/>
                </a:solidFill>
                <a:latin typeface="Calibri"/>
                <a:ea typeface="DejaVu Sans"/>
              </a:rPr>
              <a:t>Equipment malfunction</a:t>
            </a:r>
            <a:endParaRPr lang="en-US" sz="1935" spc="-1">
              <a:latin typeface="Arial"/>
            </a:endParaRPr>
          </a:p>
          <a:p>
            <a:pPr marL="552938" indent="-255570">
              <a:lnSpc>
                <a:spcPct val="115000"/>
              </a:lnSpc>
              <a:buClr>
                <a:srgbClr val="000000"/>
              </a:buClr>
              <a:buSzPct val="45000"/>
              <a:buFont typeface="Wingdings" charset="2"/>
              <a:buChar char=""/>
            </a:pPr>
            <a:r>
              <a:rPr lang="en-US" sz="1935" spc="-1">
                <a:solidFill>
                  <a:srgbClr val="000000"/>
                </a:solidFill>
                <a:latin typeface="Calibri"/>
                <a:ea typeface="DejaVu Sans"/>
              </a:rPr>
              <a:t>Consistent with other recorded data and thus deleted</a:t>
            </a:r>
            <a:endParaRPr lang="en-US" sz="1935" spc="-1">
              <a:latin typeface="Arial"/>
            </a:endParaRPr>
          </a:p>
          <a:p>
            <a:pPr marL="552938" indent="-255570">
              <a:lnSpc>
                <a:spcPct val="115000"/>
              </a:lnSpc>
              <a:buClr>
                <a:srgbClr val="000000"/>
              </a:buClr>
              <a:buSzPct val="45000"/>
              <a:buFont typeface="Wingdings" charset="2"/>
              <a:buChar char=""/>
            </a:pPr>
            <a:r>
              <a:rPr lang="en-US" sz="1935" spc="-1">
                <a:solidFill>
                  <a:srgbClr val="000000"/>
                </a:solidFill>
                <a:latin typeface="Calibri"/>
                <a:ea typeface="DejaVu Sans"/>
              </a:rPr>
              <a:t>Data not entered due to misunderstanding</a:t>
            </a:r>
            <a:endParaRPr lang="en-US" sz="1935" spc="-1">
              <a:latin typeface="Arial"/>
            </a:endParaRPr>
          </a:p>
          <a:p>
            <a:pPr marL="552938" indent="-255570">
              <a:lnSpc>
                <a:spcPct val="115000"/>
              </a:lnSpc>
              <a:buClr>
                <a:srgbClr val="000000"/>
              </a:buClr>
              <a:buSzPct val="45000"/>
              <a:buFont typeface="Wingdings" charset="2"/>
              <a:buChar char=""/>
            </a:pPr>
            <a:r>
              <a:rPr lang="en-US" sz="1935" spc="-1">
                <a:solidFill>
                  <a:srgbClr val="000000"/>
                </a:solidFill>
                <a:latin typeface="Calibri"/>
                <a:ea typeface="DejaVu Sans"/>
              </a:rPr>
              <a:t>Certain data may not be considered important at the time of entry</a:t>
            </a:r>
            <a:endParaRPr lang="en-US" sz="1935" spc="-1">
              <a:latin typeface="Arial"/>
            </a:endParaRPr>
          </a:p>
          <a:p>
            <a:pPr>
              <a:lnSpc>
                <a:spcPct val="115000"/>
              </a:lnSpc>
            </a:pPr>
            <a:r>
              <a:rPr lang="en-US" sz="1935" spc="-1">
                <a:solidFill>
                  <a:srgbClr val="000000"/>
                </a:solidFill>
                <a:latin typeface="Calibri"/>
                <a:ea typeface="DejaVu Sans"/>
              </a:rPr>
              <a:t>Not register history or changes of the data</a:t>
            </a:r>
            <a:endParaRPr lang="en-US" sz="1935" spc="-1">
              <a:latin typeface="Arial"/>
            </a:endParaRPr>
          </a:p>
          <a:p>
            <a:pPr marL="261230" indent="-255570">
              <a:lnSpc>
                <a:spcPct val="115000"/>
              </a:lnSpc>
              <a:buClr>
                <a:srgbClr val="000000"/>
              </a:buClr>
              <a:buSzPct val="45000"/>
              <a:buFont typeface="Wingdings" charset="2"/>
              <a:buChar char=""/>
            </a:pPr>
            <a:r>
              <a:rPr lang="en-US" sz="1935" b="1" spc="-1">
                <a:solidFill>
                  <a:srgbClr val="000000"/>
                </a:solidFill>
                <a:latin typeface="Calibri"/>
                <a:ea typeface="DejaVu Sans"/>
              </a:rPr>
              <a:t>Unified date format:</a:t>
            </a:r>
            <a:endParaRPr lang="en-US" sz="1935" spc="-1">
              <a:latin typeface="Arial"/>
            </a:endParaRPr>
          </a:p>
          <a:p>
            <a:pPr marL="552938" indent="-255570">
              <a:lnSpc>
                <a:spcPct val="115000"/>
              </a:lnSpc>
              <a:buClr>
                <a:srgbClr val="000000"/>
              </a:buClr>
              <a:buSzPct val="45000"/>
              <a:buFont typeface="Wingdings" charset="2"/>
              <a:buChar char=""/>
            </a:pPr>
            <a:r>
              <a:rPr lang="en-US" sz="1935" spc="-1">
                <a:solidFill>
                  <a:srgbClr val="000000"/>
                </a:solidFill>
                <a:latin typeface="Calibri"/>
                <a:ea typeface="DejaVu Sans"/>
              </a:rPr>
              <a:t>binary, nominal (categorical), ordinal, numeric</a:t>
            </a:r>
            <a:endParaRPr lang="en-US" sz="1935" spc="-1">
              <a:latin typeface="Arial"/>
            </a:endParaRPr>
          </a:p>
          <a:p>
            <a:pPr marL="552938" indent="-255570">
              <a:lnSpc>
                <a:spcPct val="115000"/>
              </a:lnSpc>
              <a:buClr>
                <a:srgbClr val="000000"/>
              </a:buClr>
              <a:buSzPct val="45000"/>
              <a:buFont typeface="Wingdings" charset="2"/>
              <a:buChar char=""/>
            </a:pPr>
            <a:r>
              <a:rPr lang="en-US" sz="1935" spc="-1">
                <a:solidFill>
                  <a:srgbClr val="000000"/>
                </a:solidFill>
                <a:latin typeface="Calibri"/>
                <a:ea typeface="DejaVu Sans"/>
              </a:rPr>
              <a:t>e.g. “Sep 24, 2003” , 9/24/03, 24.09.03, etc</a:t>
            </a:r>
            <a:endParaRPr lang="en-US" sz="1935" spc="-1">
              <a:latin typeface="Arial"/>
            </a:endParaRPr>
          </a:p>
          <a:p>
            <a:pPr marL="261230" indent="-255570">
              <a:lnSpc>
                <a:spcPct val="115000"/>
              </a:lnSpc>
              <a:buClr>
                <a:srgbClr val="000000"/>
              </a:buClr>
              <a:buSzPct val="45000"/>
              <a:buFont typeface="Wingdings" charset="2"/>
              <a:buChar char=""/>
            </a:pPr>
            <a:r>
              <a:rPr lang="en-US" sz="1935" spc="-1">
                <a:solidFill>
                  <a:srgbClr val="000000"/>
                </a:solidFill>
                <a:latin typeface="Calibri"/>
                <a:ea typeface="DejaVu Sans"/>
              </a:rPr>
              <a:t>Containing discrepancies in names</a:t>
            </a:r>
            <a:endParaRPr lang="en-US" sz="1935" spc="-1">
              <a:latin typeface="Arial"/>
            </a:endParaRPr>
          </a:p>
          <a:p>
            <a:pPr marL="261230" indent="-255570">
              <a:lnSpc>
                <a:spcPct val="115000"/>
              </a:lnSpc>
              <a:buClr>
                <a:srgbClr val="000000"/>
              </a:buClr>
              <a:buSzPct val="45000"/>
              <a:buFont typeface="Wingdings" charset="2"/>
              <a:buChar char=""/>
            </a:pPr>
            <a:r>
              <a:rPr lang="en-US" sz="1935" spc="-1">
                <a:solidFill>
                  <a:srgbClr val="000000"/>
                </a:solidFill>
                <a:latin typeface="Calibri"/>
                <a:ea typeface="DejaVu Sans"/>
              </a:rPr>
              <a:t>Other data problems which requires data cleaning</a:t>
            </a:r>
            <a:endParaRPr lang="en-US" sz="1935" spc="-1">
              <a:latin typeface="Arial"/>
            </a:endParaRPr>
          </a:p>
          <a:p>
            <a:pPr marL="552938" indent="-255570">
              <a:lnSpc>
                <a:spcPct val="115000"/>
              </a:lnSpc>
              <a:buClr>
                <a:srgbClr val="000000"/>
              </a:buClr>
              <a:buSzPct val="45000"/>
              <a:buFont typeface="Wingdings" charset="2"/>
              <a:buChar char=""/>
            </a:pPr>
            <a:r>
              <a:rPr lang="en-US" sz="1935" spc="-1">
                <a:solidFill>
                  <a:srgbClr val="000000"/>
                </a:solidFill>
                <a:latin typeface="Calibri"/>
                <a:ea typeface="DejaVu Sans"/>
              </a:rPr>
              <a:t>Duplicate records</a:t>
            </a:r>
            <a:endParaRPr lang="en-US" sz="1935" spc="-1">
              <a:latin typeface="Arial"/>
            </a:endParaRPr>
          </a:p>
          <a:p>
            <a:pPr marL="552938" indent="-255570">
              <a:lnSpc>
                <a:spcPct val="115000"/>
              </a:lnSpc>
              <a:buClr>
                <a:srgbClr val="000000"/>
              </a:buClr>
              <a:buSzPct val="45000"/>
              <a:buFont typeface="Wingdings" charset="2"/>
              <a:buChar char=""/>
            </a:pPr>
            <a:r>
              <a:rPr lang="en-US" sz="1935" spc="-1">
                <a:solidFill>
                  <a:srgbClr val="000000"/>
                </a:solidFill>
                <a:latin typeface="Calibri"/>
                <a:ea typeface="DejaVu Sans"/>
              </a:rPr>
              <a:t>Incomplete data</a:t>
            </a:r>
            <a:endParaRPr lang="en-US" sz="1935" spc="-1">
              <a:latin typeface="Arial"/>
            </a:endParaRPr>
          </a:p>
          <a:p>
            <a:pPr marL="552938" indent="-255570">
              <a:lnSpc>
                <a:spcPct val="115000"/>
              </a:lnSpc>
              <a:buClr>
                <a:srgbClr val="000000"/>
              </a:buClr>
              <a:buSzPct val="45000"/>
              <a:buFont typeface="Wingdings" charset="2"/>
              <a:buChar char=""/>
            </a:pPr>
            <a:r>
              <a:rPr lang="en-US" sz="1935" spc="-1">
                <a:solidFill>
                  <a:srgbClr val="000000"/>
                </a:solidFill>
                <a:latin typeface="Calibri"/>
                <a:ea typeface="DejaVu Sans"/>
              </a:rPr>
              <a:t>Inconsistent data</a:t>
            </a:r>
            <a:endParaRPr lang="en-US" sz="1935" spc="-1">
              <a:latin typeface="Arial"/>
            </a:endParaRPr>
          </a:p>
          <a:p>
            <a:pPr>
              <a:lnSpc>
                <a:spcPct val="115000"/>
              </a:lnSpc>
            </a:pPr>
            <a:endParaRPr lang="en-US" sz="1935" spc="-1">
              <a:latin typeface="Arial"/>
            </a:endParaRPr>
          </a:p>
          <a:p>
            <a:pPr>
              <a:lnSpc>
                <a:spcPct val="115000"/>
              </a:lnSpc>
            </a:pPr>
            <a:endParaRPr lang="en-US" sz="1935" spc="-1">
              <a:latin typeface="Arial"/>
            </a:endParaRPr>
          </a:p>
          <a:p>
            <a:pPr>
              <a:lnSpc>
                <a:spcPct val="115000"/>
              </a:lnSpc>
            </a:pPr>
            <a:endParaRPr lang="en-US" sz="1935" spc="-1">
              <a:latin typeface="Arial"/>
            </a:endParaRPr>
          </a:p>
        </p:txBody>
      </p:sp>
      <p:sp>
        <p:nvSpPr>
          <p:cNvPr id="1017" name="Line 3"/>
          <p:cNvSpPr/>
          <p:nvPr/>
        </p:nvSpPr>
        <p:spPr>
          <a:xfrm>
            <a:off x="663743" y="774117"/>
            <a:ext cx="11528159"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18" name="Line 4"/>
          <p:cNvSpPr/>
          <p:nvPr/>
        </p:nvSpPr>
        <p:spPr>
          <a:xfrm flipH="1">
            <a:off x="214" y="774117"/>
            <a:ext cx="6095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CustomShape 1"/>
          <p:cNvSpPr/>
          <p:nvPr/>
        </p:nvSpPr>
        <p:spPr>
          <a:xfrm>
            <a:off x="609755" y="273422"/>
            <a:ext cx="10966076" cy="113897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386" b="1" spc="-1">
                <a:solidFill>
                  <a:srgbClr val="000000"/>
                </a:solidFill>
                <a:latin typeface="Arial"/>
                <a:ea typeface="DejaVu Sans"/>
              </a:rPr>
              <a:t>Understand Your Data Using Descriptive Statistics</a:t>
            </a:r>
            <a:br>
              <a:rPr sz="2177"/>
            </a:br>
            <a:endParaRPr lang="en-US" sz="3386" spc="-1">
              <a:latin typeface="Arial"/>
            </a:endParaRPr>
          </a:p>
        </p:txBody>
      </p:sp>
      <p:sp>
        <p:nvSpPr>
          <p:cNvPr id="1020" name="Line 2"/>
          <p:cNvSpPr/>
          <p:nvPr/>
        </p:nvSpPr>
        <p:spPr>
          <a:xfrm>
            <a:off x="663743" y="995293"/>
            <a:ext cx="11528159"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21" name="Line 3"/>
          <p:cNvSpPr/>
          <p:nvPr/>
        </p:nvSpPr>
        <p:spPr>
          <a:xfrm flipH="1">
            <a:off x="214" y="995293"/>
            <a:ext cx="6095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22" name="CustomShape 4"/>
          <p:cNvSpPr/>
          <p:nvPr/>
        </p:nvSpPr>
        <p:spPr>
          <a:xfrm>
            <a:off x="663743" y="1457674"/>
            <a:ext cx="10942565" cy="5211574"/>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algn="just">
              <a:spcBef>
                <a:spcPts val="1371"/>
              </a:spcBef>
              <a:spcAft>
                <a:spcPts val="1371"/>
              </a:spcAft>
            </a:pPr>
            <a:r>
              <a:rPr lang="en-US" sz="2177" spc="-1">
                <a:solidFill>
                  <a:srgbClr val="000000"/>
                </a:solidFill>
                <a:latin typeface="Arial"/>
                <a:ea typeface="DejaVu Sans"/>
              </a:rPr>
              <a:t> 	Any machine learning models that you build are only as good as the data that you provide them. The ﬁrst step in understanding your data is to actually look at some raw values and calculate some basic statistics.</a:t>
            </a:r>
            <a:endParaRPr lang="en-US" sz="2177" spc="-1">
              <a:latin typeface="Arial"/>
            </a:endParaRPr>
          </a:p>
          <a:p>
            <a:pPr marL="261230" indent="-255570" algn="just">
              <a:spcBef>
                <a:spcPts val="1371"/>
              </a:spcBef>
              <a:spcAft>
                <a:spcPts val="1371"/>
              </a:spcAft>
              <a:buClr>
                <a:srgbClr val="000000"/>
              </a:buClr>
              <a:buSzPct val="45000"/>
              <a:buFont typeface="Wingdings" charset="2"/>
              <a:buChar char=""/>
            </a:pPr>
            <a:r>
              <a:rPr lang="en-US" sz="2177" b="1" spc="-1">
                <a:solidFill>
                  <a:srgbClr val="000000"/>
                </a:solidFill>
                <a:latin typeface="Arial"/>
                <a:ea typeface="DejaVu Sans"/>
              </a:rPr>
              <a:t>Data Cleaning :</a:t>
            </a:r>
            <a:r>
              <a:rPr lang="en-US" sz="2177" spc="-1">
                <a:solidFill>
                  <a:srgbClr val="000000"/>
                </a:solidFill>
                <a:latin typeface="Arial"/>
                <a:ea typeface="DejaVu Sans"/>
              </a:rPr>
              <a:t> You may discover missing or corrupt data and think of various data cleaning operations to perform such as marking or removing bad data and imputing missing data.</a:t>
            </a:r>
            <a:endParaRPr lang="en-US" sz="2177" spc="-1">
              <a:latin typeface="Arial"/>
            </a:endParaRPr>
          </a:p>
          <a:p>
            <a:pPr marL="261230" indent="-255570" algn="just">
              <a:spcBef>
                <a:spcPts val="1371"/>
              </a:spcBef>
              <a:spcAft>
                <a:spcPts val="1371"/>
              </a:spcAft>
              <a:buClr>
                <a:srgbClr val="000000"/>
              </a:buClr>
              <a:buSzPct val="45000"/>
              <a:buFont typeface="Wingdings" charset="2"/>
              <a:buChar char=""/>
            </a:pPr>
            <a:r>
              <a:rPr lang="en-US" sz="2177" b="1" spc="-1">
                <a:solidFill>
                  <a:srgbClr val="000000"/>
                </a:solidFill>
                <a:latin typeface="Arial"/>
                <a:ea typeface="DejaVu Sans"/>
              </a:rPr>
              <a:t>Data Transforms : </a:t>
            </a:r>
            <a:r>
              <a:rPr lang="en-US" sz="2177" spc="-1">
                <a:solidFill>
                  <a:srgbClr val="000000"/>
                </a:solidFill>
                <a:latin typeface="Arial"/>
                <a:ea typeface="DejaVu Sans"/>
              </a:rPr>
              <a:t>You may discover that some attributes have familiar distributions such as Gaussian or exponential giving you ideas of scaling or other transforms you could apply.</a:t>
            </a:r>
            <a:endParaRPr lang="en-US" sz="2177" spc="-1">
              <a:latin typeface="Arial"/>
            </a:endParaRPr>
          </a:p>
          <a:p>
            <a:pPr marL="261230" indent="-255570" algn="just">
              <a:spcBef>
                <a:spcPts val="1371"/>
              </a:spcBef>
              <a:spcAft>
                <a:spcPts val="1371"/>
              </a:spcAft>
              <a:buClr>
                <a:srgbClr val="000000"/>
              </a:buClr>
              <a:buSzPct val="45000"/>
              <a:buFont typeface="Wingdings" charset="2"/>
              <a:buChar char=""/>
            </a:pPr>
            <a:r>
              <a:rPr lang="en-US" sz="2177" b="1" spc="-1">
                <a:solidFill>
                  <a:srgbClr val="000000"/>
                </a:solidFill>
                <a:latin typeface="Arial"/>
                <a:ea typeface="DejaVu Sans"/>
              </a:rPr>
              <a:t>Data Modeling :</a:t>
            </a:r>
            <a:r>
              <a:rPr lang="en-US" sz="2177" spc="-1">
                <a:solidFill>
                  <a:srgbClr val="000000"/>
                </a:solidFill>
                <a:latin typeface="Arial"/>
                <a:ea typeface="DejaVu Sans"/>
              </a:rPr>
              <a:t> You may notice properties of the data such as distributions or data types that suggest the use (or to not use) speciﬁc machine learning algorithms.</a:t>
            </a:r>
            <a:endParaRPr lang="en-US" sz="2177" spc="-1">
              <a:latin typeface="Arial"/>
            </a:endParaRPr>
          </a:p>
          <a:p>
            <a:pPr algn="just">
              <a:spcBef>
                <a:spcPts val="1371"/>
              </a:spcBef>
              <a:spcAft>
                <a:spcPts val="1371"/>
              </a:spcAft>
            </a:pPr>
            <a:endParaRPr lang="en-US" sz="2177"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CustomShape 1"/>
          <p:cNvSpPr/>
          <p:nvPr/>
        </p:nvSpPr>
        <p:spPr>
          <a:xfrm>
            <a:off x="609755" y="55729"/>
            <a:ext cx="10966076" cy="1138971"/>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386" b="1" spc="-1">
                <a:solidFill>
                  <a:srgbClr val="000000"/>
                </a:solidFill>
                <a:latin typeface="Arial"/>
                <a:ea typeface="DejaVu Sans"/>
              </a:rPr>
              <a:t>Feature Selection</a:t>
            </a:r>
            <a:endParaRPr lang="en-US" sz="3386" spc="-1">
              <a:latin typeface="Arial"/>
            </a:endParaRPr>
          </a:p>
        </p:txBody>
      </p:sp>
      <p:sp>
        <p:nvSpPr>
          <p:cNvPr id="1024" name="CustomShape 2"/>
          <p:cNvSpPr/>
          <p:nvPr/>
        </p:nvSpPr>
        <p:spPr>
          <a:xfrm>
            <a:off x="663743" y="1266974"/>
            <a:ext cx="10942565" cy="5221153"/>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marL="265584" indent="-259924" algn="just">
              <a:spcBef>
                <a:spcPts val="342"/>
              </a:spcBef>
              <a:spcAft>
                <a:spcPts val="342"/>
              </a:spcAft>
              <a:buClr>
                <a:srgbClr val="000000"/>
              </a:buClr>
              <a:buSzPct val="60000"/>
              <a:buFont typeface="Wingdings" charset="2"/>
              <a:buChar char=""/>
            </a:pPr>
            <a:r>
              <a:rPr lang="en-US" sz="2177" spc="-1">
                <a:solidFill>
                  <a:srgbClr val="000000"/>
                </a:solidFill>
                <a:latin typeface="Arial"/>
                <a:ea typeface="DejaVu Sans"/>
              </a:rPr>
              <a:t>Feature selection is also called variable selection or attribute selection.</a:t>
            </a:r>
            <a:endParaRPr lang="en-US" sz="2177" spc="-1">
              <a:latin typeface="Arial"/>
            </a:endParaRPr>
          </a:p>
          <a:p>
            <a:pPr marL="265584" indent="-259924" algn="just">
              <a:spcBef>
                <a:spcPts val="342"/>
              </a:spcBef>
              <a:spcAft>
                <a:spcPts val="342"/>
              </a:spcAft>
              <a:buClr>
                <a:srgbClr val="000000"/>
              </a:buClr>
              <a:buSzPct val="60000"/>
              <a:buFont typeface="Wingdings" charset="2"/>
              <a:buChar char=""/>
            </a:pPr>
            <a:r>
              <a:rPr lang="en-US" sz="2177" spc="-1">
                <a:solidFill>
                  <a:srgbClr val="000000"/>
                </a:solidFill>
                <a:latin typeface="Arial"/>
                <a:ea typeface="DejaVu Sans"/>
              </a:rPr>
              <a:t>It is the automatic selection of attributes in your data (such as columns in tabular data) that are most relevant to the predictive modeling problem you are working on.</a:t>
            </a:r>
            <a:endParaRPr lang="en-US" sz="2177" spc="-1">
              <a:latin typeface="Arial"/>
            </a:endParaRPr>
          </a:p>
          <a:p>
            <a:pPr marL="265584" indent="-259924" algn="just">
              <a:spcBef>
                <a:spcPts val="342"/>
              </a:spcBef>
              <a:spcAft>
                <a:spcPts val="342"/>
              </a:spcAft>
              <a:buClr>
                <a:srgbClr val="000000"/>
              </a:buClr>
              <a:buSzPct val="60000"/>
              <a:buFont typeface="Wingdings" charset="2"/>
              <a:buChar char=""/>
            </a:pPr>
            <a:r>
              <a:rPr lang="en-US" sz="2177" b="1" spc="-1">
                <a:solidFill>
                  <a:srgbClr val="000000"/>
                </a:solidFill>
                <a:latin typeface="Arial"/>
                <a:ea typeface="DejaVu Sans"/>
              </a:rPr>
              <a:t>Feature Selection Algorithms</a:t>
            </a:r>
            <a:endParaRPr lang="en-US" sz="2177" spc="-1">
              <a:latin typeface="Arial"/>
            </a:endParaRPr>
          </a:p>
          <a:p>
            <a:pPr marL="552938" indent="-259924" algn="just">
              <a:spcBef>
                <a:spcPts val="342"/>
              </a:spcBef>
              <a:spcAft>
                <a:spcPts val="342"/>
              </a:spcAft>
              <a:buClr>
                <a:srgbClr val="000000"/>
              </a:buClr>
              <a:buSzPct val="45000"/>
              <a:buFont typeface="Wingdings" charset="2"/>
              <a:buChar char=""/>
            </a:pPr>
            <a:r>
              <a:rPr lang="en-US" sz="2177" b="1" spc="-1">
                <a:solidFill>
                  <a:srgbClr val="000000"/>
                </a:solidFill>
                <a:latin typeface="Arial"/>
                <a:ea typeface="DejaVu Sans"/>
              </a:rPr>
              <a:t>Filter Methods</a:t>
            </a:r>
            <a:endParaRPr lang="en-US" sz="2177" spc="-1">
              <a:latin typeface="Arial"/>
            </a:endParaRPr>
          </a:p>
          <a:p>
            <a:pPr marL="783691" lvl="2" indent="-256877" algn="just">
              <a:spcBef>
                <a:spcPts val="342"/>
              </a:spcBef>
              <a:spcAft>
                <a:spcPts val="342"/>
              </a:spcAft>
              <a:buClr>
                <a:srgbClr val="000000"/>
              </a:buClr>
              <a:buSzPct val="45000"/>
              <a:buFont typeface="Wingdings" charset="2"/>
              <a:buChar char=""/>
            </a:pPr>
            <a:r>
              <a:rPr lang="en-US" sz="2177" spc="-1">
                <a:solidFill>
                  <a:srgbClr val="000000"/>
                </a:solidFill>
                <a:latin typeface="Arial"/>
                <a:ea typeface="DejaVu Sans"/>
              </a:rPr>
              <a:t>Some examples of some filter methods include the Chi squared test, information gain and correlation coefficient scores.</a:t>
            </a:r>
            <a:endParaRPr lang="en-US" sz="2177" spc="-1">
              <a:latin typeface="Arial"/>
            </a:endParaRPr>
          </a:p>
          <a:p>
            <a:pPr marL="552938" indent="-259924" algn="just">
              <a:spcBef>
                <a:spcPts val="342"/>
              </a:spcBef>
              <a:spcAft>
                <a:spcPts val="342"/>
              </a:spcAft>
              <a:buClr>
                <a:srgbClr val="000000"/>
              </a:buClr>
              <a:buSzPct val="45000"/>
              <a:buFont typeface="Wingdings" charset="2"/>
              <a:buChar char=""/>
            </a:pPr>
            <a:r>
              <a:rPr lang="en-US" sz="2177" b="1" spc="-1">
                <a:solidFill>
                  <a:srgbClr val="000000"/>
                </a:solidFill>
                <a:latin typeface="Arial"/>
                <a:ea typeface="DejaVu Sans"/>
              </a:rPr>
              <a:t>Wrapper Methods</a:t>
            </a:r>
            <a:endParaRPr lang="en-US" sz="2177" spc="-1">
              <a:latin typeface="Arial"/>
            </a:endParaRPr>
          </a:p>
          <a:p>
            <a:pPr marL="783691" lvl="2" indent="-256877" algn="just">
              <a:spcBef>
                <a:spcPts val="342"/>
              </a:spcBef>
              <a:spcAft>
                <a:spcPts val="342"/>
              </a:spcAft>
              <a:buClr>
                <a:srgbClr val="000000"/>
              </a:buClr>
              <a:buSzPct val="45000"/>
              <a:buFont typeface="Wingdings" charset="2"/>
              <a:buChar char=""/>
            </a:pPr>
            <a:r>
              <a:rPr lang="en-US" sz="2177" spc="-1">
                <a:solidFill>
                  <a:srgbClr val="000000"/>
                </a:solidFill>
                <a:latin typeface="Arial"/>
                <a:ea typeface="DejaVu Sans"/>
              </a:rPr>
              <a:t>A predictive model us used to evaluate a combination of features and assign a score based on model accuracy.</a:t>
            </a:r>
            <a:endParaRPr lang="en-US" sz="2177" spc="-1">
              <a:latin typeface="Arial"/>
            </a:endParaRPr>
          </a:p>
          <a:p>
            <a:pPr marL="552938" indent="-259924" algn="just">
              <a:spcBef>
                <a:spcPts val="342"/>
              </a:spcBef>
              <a:spcAft>
                <a:spcPts val="342"/>
              </a:spcAft>
              <a:buClr>
                <a:srgbClr val="000000"/>
              </a:buClr>
              <a:buSzPct val="45000"/>
              <a:buFont typeface="Wingdings" charset="2"/>
              <a:buChar char=""/>
            </a:pPr>
            <a:r>
              <a:rPr lang="en-US" sz="2177" b="1" spc="-1">
                <a:solidFill>
                  <a:srgbClr val="000000"/>
                </a:solidFill>
                <a:latin typeface="Arial"/>
                <a:ea typeface="DejaVu Sans"/>
              </a:rPr>
              <a:t>Embedded Methods</a:t>
            </a:r>
            <a:endParaRPr lang="en-US" sz="2177" spc="-1">
              <a:latin typeface="Arial"/>
            </a:endParaRPr>
          </a:p>
          <a:p>
            <a:pPr marL="783691" lvl="2" indent="-256877" algn="just">
              <a:spcBef>
                <a:spcPts val="342"/>
              </a:spcBef>
              <a:spcAft>
                <a:spcPts val="342"/>
              </a:spcAft>
              <a:buClr>
                <a:srgbClr val="000000"/>
              </a:buClr>
              <a:buSzPct val="45000"/>
              <a:buFont typeface="Wingdings" charset="2"/>
              <a:buChar char=""/>
            </a:pPr>
            <a:r>
              <a:rPr lang="en-US" sz="2177" spc="-1">
                <a:solidFill>
                  <a:srgbClr val="000000"/>
                </a:solidFill>
                <a:latin typeface="Arial"/>
                <a:ea typeface="DejaVu Sans"/>
              </a:rPr>
              <a:t>Examples of regularization algorithms are the LASSO, Elastic Net and Ridge Regression.</a:t>
            </a:r>
            <a:endParaRPr lang="en-US" sz="2177" spc="-1">
              <a:latin typeface="Arial"/>
            </a:endParaRPr>
          </a:p>
          <a:p>
            <a:pPr algn="just">
              <a:spcBef>
                <a:spcPts val="342"/>
              </a:spcBef>
              <a:spcAft>
                <a:spcPts val="342"/>
              </a:spcAft>
            </a:pPr>
            <a:endParaRPr lang="en-US" sz="2177" spc="-1">
              <a:latin typeface="Arial"/>
            </a:endParaRPr>
          </a:p>
        </p:txBody>
      </p:sp>
      <p:sp>
        <p:nvSpPr>
          <p:cNvPr id="1025" name="Line 3"/>
          <p:cNvSpPr/>
          <p:nvPr/>
        </p:nvSpPr>
        <p:spPr>
          <a:xfrm>
            <a:off x="609755" y="1042315"/>
            <a:ext cx="11582147"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26" name="Line 4"/>
          <p:cNvSpPr/>
          <p:nvPr/>
        </p:nvSpPr>
        <p:spPr>
          <a:xfrm flipH="1">
            <a:off x="214" y="1042315"/>
            <a:ext cx="5529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535531"/>
          </a:xfrm>
        </p:spPr>
        <p:txBody>
          <a:bodyPr/>
          <a:lstStyle/>
          <a:p>
            <a:r>
              <a:rPr lang="en-US" sz="3200" dirty="0"/>
              <a:t>Thank You</a:t>
            </a:r>
          </a:p>
        </p:txBody>
      </p:sp>
    </p:spTree>
    <p:extLst>
      <p:ext uri="{BB962C8B-B14F-4D97-AF65-F5344CB8AC3E}">
        <p14:creationId xmlns:p14="http://schemas.microsoft.com/office/powerpoint/2010/main" val="380597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Google Shape;128;p2"/>
          <p:cNvSpPr txBox="1">
            <a:spLocks noGrp="1"/>
          </p:cNvSpPr>
          <p:nvPr>
            <p:ph type="body" sz="half" idx="1"/>
          </p:nvPr>
        </p:nvSpPr>
        <p:spPr>
          <a:xfrm>
            <a:off x="468171" y="3505562"/>
            <a:ext cx="11255658" cy="2882612"/>
          </a:xfrm>
          <a:prstGeom prst="rect">
            <a:avLst/>
          </a:prstGeom>
        </p:spPr>
        <p:txBody>
          <a:bodyPr/>
          <a:lstStyle>
            <a:lvl1pPr marL="236537" indent="-236537">
              <a:lnSpc>
                <a:spcPct val="100000"/>
              </a:lnSpc>
              <a:buClr>
                <a:srgbClr val="2F6B89"/>
              </a:buClr>
              <a:buSzPct val="100000"/>
              <a:buChar char="▪"/>
              <a:defRPr sz="1800">
                <a:solidFill>
                  <a:srgbClr val="000000"/>
                </a:solidFill>
              </a:defRPr>
            </a:lvl1pPr>
          </a:lstStyle>
          <a:p>
            <a:r>
              <a:t>Flat files which have at least one common field which is duplicated but not linked.</a:t>
            </a:r>
          </a:p>
        </p:txBody>
      </p:sp>
      <p:sp>
        <p:nvSpPr>
          <p:cNvPr id="686" name="Google Shape;129;p2"/>
          <p:cNvSpPr txBox="1">
            <a:spLocks noGrp="1"/>
          </p:cNvSpPr>
          <p:nvPr>
            <p:ph type="title"/>
          </p:nvPr>
        </p:nvSpPr>
        <p:spPr>
          <a:xfrm>
            <a:off x="463550" y="478701"/>
            <a:ext cx="11260278" cy="713217"/>
          </a:xfrm>
          <a:prstGeom prst="rect">
            <a:avLst/>
          </a:prstGeom>
        </p:spPr>
        <p:txBody>
          <a:bodyPr/>
          <a:lstStyle/>
          <a:p>
            <a:r>
              <a:t>A Set / Series of Flat Files</a:t>
            </a:r>
          </a:p>
        </p:txBody>
      </p:sp>
      <p:sp>
        <p:nvSpPr>
          <p:cNvPr id="687" name="Google Shape;130;p2"/>
          <p:cNvSpPr txBox="1">
            <a:spLocks noGrp="1"/>
          </p:cNvSpPr>
          <p:nvPr>
            <p:ph type="sldNum" sz="quarter" idx="2"/>
          </p:nvPr>
        </p:nvSpPr>
        <p:spPr>
          <a:xfrm>
            <a:off x="541064" y="6451799"/>
            <a:ext cx="127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urchasing Department"/>
          <p:cNvSpPr txBox="1"/>
          <p:nvPr/>
        </p:nvSpPr>
        <p:spPr>
          <a:xfrm>
            <a:off x="1822450" y="2124125"/>
            <a:ext cx="1739900" cy="517425"/>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Purchasing Department</a:t>
            </a:r>
          </a:p>
        </p:txBody>
      </p:sp>
      <p:grpSp>
        <p:nvGrpSpPr>
          <p:cNvPr id="692" name="Group"/>
          <p:cNvGrpSpPr/>
          <p:nvPr/>
        </p:nvGrpSpPr>
        <p:grpSpPr>
          <a:xfrm>
            <a:off x="3935412" y="1916112"/>
            <a:ext cx="2376488" cy="1008063"/>
            <a:chOff x="0" y="0"/>
            <a:chExt cx="2376487" cy="1008062"/>
          </a:xfrm>
        </p:grpSpPr>
        <p:sp>
          <p:nvSpPr>
            <p:cNvPr id="690" name="Rectangle"/>
            <p:cNvSpPr/>
            <p:nvPr/>
          </p:nvSpPr>
          <p:spPr>
            <a:xfrm>
              <a:off x="0" y="0"/>
              <a:ext cx="2376488" cy="1008063"/>
            </a:xfrm>
            <a:prstGeom prst="rect">
              <a:avLst/>
            </a:prstGeom>
            <a:noFill/>
            <a:ln w="25400"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a:p>
          </p:txBody>
        </p:sp>
        <p:sp>
          <p:nvSpPr>
            <p:cNvPr id="691" name="Programs to place orders when stocks are low"/>
            <p:cNvSpPr txBox="1"/>
            <p:nvPr/>
          </p:nvSpPr>
          <p:spPr>
            <a:xfrm>
              <a:off x="0" y="0"/>
              <a:ext cx="2376488" cy="517424"/>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Programs to place orders when stocks are low</a:t>
              </a:r>
            </a:p>
          </p:txBody>
        </p:sp>
      </p:grpSp>
      <p:grpSp>
        <p:nvGrpSpPr>
          <p:cNvPr id="695" name="Group"/>
          <p:cNvGrpSpPr/>
          <p:nvPr/>
        </p:nvGrpSpPr>
        <p:grpSpPr>
          <a:xfrm>
            <a:off x="6672262" y="1700212"/>
            <a:ext cx="3816351" cy="1365251"/>
            <a:chOff x="0" y="0"/>
            <a:chExt cx="3816350" cy="1365250"/>
          </a:xfrm>
        </p:grpSpPr>
        <p:sp>
          <p:nvSpPr>
            <p:cNvPr id="693" name="Rectangle"/>
            <p:cNvSpPr/>
            <p:nvPr/>
          </p:nvSpPr>
          <p:spPr>
            <a:xfrm>
              <a:off x="0" y="0"/>
              <a:ext cx="3816350" cy="1365250"/>
            </a:xfrm>
            <a:prstGeom prst="rect">
              <a:avLst/>
            </a:prstGeom>
            <a:noFill/>
            <a:ln w="25400"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a:p>
          </p:txBody>
        </p:sp>
        <p:sp>
          <p:nvSpPr>
            <p:cNvPr id="694" name="File containing Stock Code, Description, Re-order level, Cost Price, Sale Price, Supplier name and address, etc"/>
            <p:cNvSpPr txBox="1"/>
            <p:nvPr/>
          </p:nvSpPr>
          <p:spPr>
            <a:xfrm>
              <a:off x="0" y="0"/>
              <a:ext cx="3816350" cy="720624"/>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File containing Stock Code, Description, Re-order level, Cost Price, Sale Price, Supplier name and address, etc</a:t>
              </a:r>
            </a:p>
          </p:txBody>
        </p:sp>
      </p:grpSp>
      <p:sp>
        <p:nvSpPr>
          <p:cNvPr id="696" name="Sales Department"/>
          <p:cNvSpPr txBox="1"/>
          <p:nvPr/>
        </p:nvSpPr>
        <p:spPr>
          <a:xfrm>
            <a:off x="1655762" y="3969569"/>
            <a:ext cx="1739901" cy="31422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Sales Department</a:t>
            </a:r>
          </a:p>
        </p:txBody>
      </p:sp>
      <p:grpSp>
        <p:nvGrpSpPr>
          <p:cNvPr id="699" name="Group"/>
          <p:cNvGrpSpPr/>
          <p:nvPr/>
        </p:nvGrpSpPr>
        <p:grpSpPr>
          <a:xfrm>
            <a:off x="4295775" y="3500437"/>
            <a:ext cx="2100263" cy="1042988"/>
            <a:chOff x="0" y="0"/>
            <a:chExt cx="2100262" cy="1042987"/>
          </a:xfrm>
        </p:grpSpPr>
        <p:sp>
          <p:nvSpPr>
            <p:cNvPr id="697" name="Rectangle"/>
            <p:cNvSpPr/>
            <p:nvPr/>
          </p:nvSpPr>
          <p:spPr>
            <a:xfrm>
              <a:off x="0" y="0"/>
              <a:ext cx="2100263" cy="1042988"/>
            </a:xfrm>
            <a:prstGeom prst="rect">
              <a:avLst/>
            </a:prstGeom>
            <a:noFill/>
            <a:ln w="25400"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a:p>
          </p:txBody>
        </p:sp>
        <p:sp>
          <p:nvSpPr>
            <p:cNvPr id="698" name="Programs to record orders from customers"/>
            <p:cNvSpPr txBox="1"/>
            <p:nvPr/>
          </p:nvSpPr>
          <p:spPr>
            <a:xfrm>
              <a:off x="0" y="0"/>
              <a:ext cx="2100263" cy="517424"/>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Programs to record orders from customers</a:t>
              </a:r>
            </a:p>
          </p:txBody>
        </p:sp>
      </p:grpSp>
      <p:grpSp>
        <p:nvGrpSpPr>
          <p:cNvPr id="702" name="Group"/>
          <p:cNvGrpSpPr/>
          <p:nvPr/>
        </p:nvGrpSpPr>
        <p:grpSpPr>
          <a:xfrm>
            <a:off x="6761049" y="3395662"/>
            <a:ext cx="3638777" cy="1316187"/>
            <a:chOff x="0" y="0"/>
            <a:chExt cx="3638775" cy="1316186"/>
          </a:xfrm>
        </p:grpSpPr>
        <p:sp>
          <p:nvSpPr>
            <p:cNvPr id="700" name="Rectangle"/>
            <p:cNvSpPr/>
            <p:nvPr/>
          </p:nvSpPr>
          <p:spPr>
            <a:xfrm>
              <a:off x="0" y="0"/>
              <a:ext cx="3638776" cy="1316187"/>
            </a:xfrm>
            <a:prstGeom prst="rect">
              <a:avLst/>
            </a:prstGeom>
            <a:noFill/>
            <a:ln w="25400"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a:p>
          </p:txBody>
        </p:sp>
        <p:sp>
          <p:nvSpPr>
            <p:cNvPr id="701" name="File containing Stock Code, Description, Number sold, Sale Price, Customer name and address, etc."/>
            <p:cNvSpPr txBox="1"/>
            <p:nvPr/>
          </p:nvSpPr>
          <p:spPr>
            <a:xfrm>
              <a:off x="0" y="0"/>
              <a:ext cx="3638776" cy="713817"/>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p>
              <a:r>
                <a:t>File containing Stock Code, Description, Number sold, Sale Price, Customer name and address, etc.</a:t>
              </a:r>
            </a:p>
          </p:txBody>
        </p:sp>
      </p:grpSp>
      <p:sp>
        <p:nvSpPr>
          <p:cNvPr id="703" name="Accounts Department"/>
          <p:cNvSpPr txBox="1"/>
          <p:nvPr/>
        </p:nvSpPr>
        <p:spPr>
          <a:xfrm>
            <a:off x="1763712" y="5611812"/>
            <a:ext cx="1739901" cy="51742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Accounts Department</a:t>
            </a:r>
          </a:p>
        </p:txBody>
      </p:sp>
      <p:grpSp>
        <p:nvGrpSpPr>
          <p:cNvPr id="706" name="Group"/>
          <p:cNvGrpSpPr/>
          <p:nvPr/>
        </p:nvGrpSpPr>
        <p:grpSpPr>
          <a:xfrm>
            <a:off x="4151312" y="5372099"/>
            <a:ext cx="2100263" cy="1042989"/>
            <a:chOff x="0" y="0"/>
            <a:chExt cx="2100262" cy="1042987"/>
          </a:xfrm>
        </p:grpSpPr>
        <p:sp>
          <p:nvSpPr>
            <p:cNvPr id="704" name="Rectangle"/>
            <p:cNvSpPr/>
            <p:nvPr/>
          </p:nvSpPr>
          <p:spPr>
            <a:xfrm>
              <a:off x="0" y="0"/>
              <a:ext cx="2100263" cy="1042988"/>
            </a:xfrm>
            <a:prstGeom prst="rect">
              <a:avLst/>
            </a:prstGeom>
            <a:noFill/>
            <a:ln w="25400"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a:p>
          </p:txBody>
        </p:sp>
        <p:sp>
          <p:nvSpPr>
            <p:cNvPr id="705" name="Programs to record accounts of customers"/>
            <p:cNvSpPr txBox="1"/>
            <p:nvPr/>
          </p:nvSpPr>
          <p:spPr>
            <a:xfrm>
              <a:off x="0" y="0"/>
              <a:ext cx="2100263" cy="517424"/>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Programs to record accounts of customers</a:t>
              </a:r>
            </a:p>
          </p:txBody>
        </p:sp>
      </p:grpSp>
      <p:grpSp>
        <p:nvGrpSpPr>
          <p:cNvPr id="709" name="Group"/>
          <p:cNvGrpSpPr/>
          <p:nvPr/>
        </p:nvGrpSpPr>
        <p:grpSpPr>
          <a:xfrm>
            <a:off x="6743700" y="5480049"/>
            <a:ext cx="3673475" cy="1044576"/>
            <a:chOff x="0" y="0"/>
            <a:chExt cx="3673475" cy="1044575"/>
          </a:xfrm>
        </p:grpSpPr>
        <p:sp>
          <p:nvSpPr>
            <p:cNvPr id="707" name="Rectangle"/>
            <p:cNvSpPr/>
            <p:nvPr/>
          </p:nvSpPr>
          <p:spPr>
            <a:xfrm>
              <a:off x="0" y="0"/>
              <a:ext cx="3673475" cy="1044575"/>
            </a:xfrm>
            <a:prstGeom prst="rect">
              <a:avLst/>
            </a:prstGeom>
            <a:noFill/>
            <a:ln w="25400"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a:p>
          </p:txBody>
        </p:sp>
        <p:sp>
          <p:nvSpPr>
            <p:cNvPr id="708" name="File containing Customer name and address, amount owing, dates of orders, etc."/>
            <p:cNvSpPr txBox="1"/>
            <p:nvPr/>
          </p:nvSpPr>
          <p:spPr>
            <a:xfrm>
              <a:off x="0" y="0"/>
              <a:ext cx="3673475" cy="517424"/>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File containing Customer name and address, amount owing, dates of orders, etc.</a:t>
              </a:r>
            </a:p>
          </p:txBody>
        </p:sp>
      </p:grpSp>
      <p:sp>
        <p:nvSpPr>
          <p:cNvPr id="710" name="Google Shape;130;p2"/>
          <p:cNvSpPr txBox="1">
            <a:spLocks noGrp="1"/>
          </p:cNvSpPr>
          <p:nvPr>
            <p:ph type="sldNum" sz="quarter" idx="2"/>
          </p:nvPr>
        </p:nvSpPr>
        <p:spPr>
          <a:xfrm>
            <a:off x="541064" y="6451799"/>
            <a:ext cx="127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711" name="Oval"/>
          <p:cNvSpPr/>
          <p:nvPr/>
        </p:nvSpPr>
        <p:spPr>
          <a:xfrm>
            <a:off x="1703387" y="1951037"/>
            <a:ext cx="1931988" cy="900113"/>
          </a:xfrm>
          <a:prstGeom prst="ellipse">
            <a:avLst/>
          </a:prstGeom>
          <a:ln w="25400">
            <a:solidFill>
              <a:srgbClr val="000000"/>
            </a:solidFill>
          </a:ln>
        </p:spPr>
        <p:txBody>
          <a:bodyPr lIns="45719" rIns="45719"/>
          <a:lstStyle/>
          <a:p>
            <a:pPr>
              <a:defRPr sz="1800">
                <a:solidFill>
                  <a:srgbClr val="FFFFFF"/>
                </a:solidFill>
              </a:defRPr>
            </a:pPr>
            <a:endParaRPr/>
          </a:p>
        </p:txBody>
      </p:sp>
      <p:sp>
        <p:nvSpPr>
          <p:cNvPr id="712" name="Line"/>
          <p:cNvSpPr/>
          <p:nvPr/>
        </p:nvSpPr>
        <p:spPr>
          <a:xfrm>
            <a:off x="3648075" y="2349182"/>
            <a:ext cx="287338" cy="1"/>
          </a:xfrm>
          <a:prstGeom prst="line">
            <a:avLst/>
          </a:prstGeom>
          <a:ln w="25400">
            <a:solidFill>
              <a:srgbClr val="000000"/>
            </a:solidFill>
          </a:ln>
        </p:spPr>
        <p:txBody>
          <a:bodyPr lIns="45719" rIns="45719"/>
          <a:lstStyle/>
          <a:p>
            <a:pPr>
              <a:defRPr sz="1800">
                <a:solidFill>
                  <a:srgbClr val="FFFFFF"/>
                </a:solidFill>
              </a:defRPr>
            </a:pPr>
            <a:endParaRPr/>
          </a:p>
        </p:txBody>
      </p:sp>
      <p:sp>
        <p:nvSpPr>
          <p:cNvPr id="713" name="Line"/>
          <p:cNvSpPr/>
          <p:nvPr/>
        </p:nvSpPr>
        <p:spPr>
          <a:xfrm>
            <a:off x="6311900" y="2419350"/>
            <a:ext cx="360363" cy="0"/>
          </a:xfrm>
          <a:prstGeom prst="line">
            <a:avLst/>
          </a:prstGeom>
          <a:ln w="25400">
            <a:solidFill>
              <a:srgbClr val="000000"/>
            </a:solidFill>
          </a:ln>
        </p:spPr>
        <p:txBody>
          <a:bodyPr lIns="45719" rIns="45719"/>
          <a:lstStyle/>
          <a:p>
            <a:pPr>
              <a:defRPr sz="1800">
                <a:solidFill>
                  <a:srgbClr val="FFFFFF"/>
                </a:solidFill>
              </a:defRPr>
            </a:pPr>
            <a:endParaRPr/>
          </a:p>
        </p:txBody>
      </p:sp>
      <p:sp>
        <p:nvSpPr>
          <p:cNvPr id="714" name="Oval"/>
          <p:cNvSpPr/>
          <p:nvPr/>
        </p:nvSpPr>
        <p:spPr>
          <a:xfrm>
            <a:off x="1571625" y="3656012"/>
            <a:ext cx="1860550" cy="995363"/>
          </a:xfrm>
          <a:prstGeom prst="ellipse">
            <a:avLst/>
          </a:prstGeom>
          <a:ln w="25400">
            <a:solidFill>
              <a:srgbClr val="000000"/>
            </a:solidFill>
          </a:ln>
        </p:spPr>
        <p:txBody>
          <a:bodyPr lIns="45719" rIns="45719"/>
          <a:lstStyle/>
          <a:p>
            <a:pPr>
              <a:defRPr sz="1800">
                <a:solidFill>
                  <a:srgbClr val="FFFFFF"/>
                </a:solidFill>
              </a:defRPr>
            </a:pPr>
            <a:endParaRPr/>
          </a:p>
        </p:txBody>
      </p:sp>
      <p:sp>
        <p:nvSpPr>
          <p:cNvPr id="715" name="Line"/>
          <p:cNvSpPr/>
          <p:nvPr/>
        </p:nvSpPr>
        <p:spPr>
          <a:xfrm>
            <a:off x="3432175" y="4148137"/>
            <a:ext cx="839788" cy="1"/>
          </a:xfrm>
          <a:prstGeom prst="line">
            <a:avLst/>
          </a:prstGeom>
          <a:ln w="25400">
            <a:solidFill>
              <a:srgbClr val="000000"/>
            </a:solidFill>
          </a:ln>
        </p:spPr>
        <p:txBody>
          <a:bodyPr lIns="45719" rIns="45719"/>
          <a:lstStyle/>
          <a:p>
            <a:pPr>
              <a:defRPr sz="1800">
                <a:solidFill>
                  <a:srgbClr val="FFFFFF"/>
                </a:solidFill>
              </a:defRPr>
            </a:pPr>
            <a:endParaRPr/>
          </a:p>
        </p:txBody>
      </p:sp>
      <p:sp>
        <p:nvSpPr>
          <p:cNvPr id="716" name="Line"/>
          <p:cNvSpPr/>
          <p:nvPr/>
        </p:nvSpPr>
        <p:spPr>
          <a:xfrm>
            <a:off x="6383337" y="4076700"/>
            <a:ext cx="360363" cy="0"/>
          </a:xfrm>
          <a:prstGeom prst="line">
            <a:avLst/>
          </a:prstGeom>
          <a:ln w="25400">
            <a:solidFill>
              <a:srgbClr val="000000"/>
            </a:solidFill>
          </a:ln>
        </p:spPr>
        <p:txBody>
          <a:bodyPr lIns="45719" rIns="45719"/>
          <a:lstStyle/>
          <a:p>
            <a:pPr>
              <a:defRPr sz="1800">
                <a:solidFill>
                  <a:srgbClr val="FFFFFF"/>
                </a:solidFill>
              </a:defRPr>
            </a:pPr>
            <a:endParaRPr/>
          </a:p>
        </p:txBody>
      </p:sp>
      <p:sp>
        <p:nvSpPr>
          <p:cNvPr id="717" name="Oval"/>
          <p:cNvSpPr/>
          <p:nvPr/>
        </p:nvSpPr>
        <p:spPr>
          <a:xfrm>
            <a:off x="1703387" y="5524500"/>
            <a:ext cx="1800226" cy="927100"/>
          </a:xfrm>
          <a:prstGeom prst="ellipse">
            <a:avLst/>
          </a:prstGeom>
          <a:ln w="25400">
            <a:solidFill>
              <a:srgbClr val="000000"/>
            </a:solidFill>
          </a:ln>
        </p:spPr>
        <p:txBody>
          <a:bodyPr lIns="45719" rIns="45719"/>
          <a:lstStyle/>
          <a:p>
            <a:pPr>
              <a:defRPr sz="1800">
                <a:solidFill>
                  <a:srgbClr val="FFFFFF"/>
                </a:solidFill>
              </a:defRPr>
            </a:pPr>
            <a:endParaRPr/>
          </a:p>
        </p:txBody>
      </p:sp>
      <p:sp>
        <p:nvSpPr>
          <p:cNvPr id="718" name="Line"/>
          <p:cNvSpPr/>
          <p:nvPr/>
        </p:nvSpPr>
        <p:spPr>
          <a:xfrm>
            <a:off x="3503612" y="5949632"/>
            <a:ext cx="647701" cy="1"/>
          </a:xfrm>
          <a:prstGeom prst="line">
            <a:avLst/>
          </a:prstGeom>
          <a:ln w="25400">
            <a:solidFill>
              <a:srgbClr val="000000"/>
            </a:solidFill>
          </a:ln>
        </p:spPr>
        <p:txBody>
          <a:bodyPr lIns="45719" rIns="45719"/>
          <a:lstStyle/>
          <a:p>
            <a:pPr>
              <a:defRPr sz="1800">
                <a:solidFill>
                  <a:srgbClr val="FFFFFF"/>
                </a:solidFill>
              </a:defRPr>
            </a:pPr>
            <a:endParaRPr/>
          </a:p>
        </p:txBody>
      </p:sp>
      <p:sp>
        <p:nvSpPr>
          <p:cNvPr id="719" name="Line"/>
          <p:cNvSpPr/>
          <p:nvPr/>
        </p:nvSpPr>
        <p:spPr>
          <a:xfrm>
            <a:off x="6240462" y="5948362"/>
            <a:ext cx="503238" cy="1"/>
          </a:xfrm>
          <a:prstGeom prst="line">
            <a:avLst/>
          </a:prstGeom>
          <a:ln w="25400">
            <a:solidFill>
              <a:srgbClr val="000000"/>
            </a:solidFill>
          </a:ln>
        </p:spPr>
        <p:txBody>
          <a:bodyPr lIns="45719" rIns="45719"/>
          <a:lstStyle/>
          <a:p>
            <a:pPr>
              <a:defRPr sz="1800">
                <a:solidFill>
                  <a:srgbClr val="FFFFFF"/>
                </a:solidFill>
              </a:defRPr>
            </a:pPr>
            <a:endParaRPr/>
          </a:p>
        </p:txBody>
      </p:sp>
      <p:sp>
        <p:nvSpPr>
          <p:cNvPr id="720" name="E.g. A Set / Series of Flat Files"/>
          <p:cNvSpPr txBox="1"/>
          <p:nvPr/>
        </p:nvSpPr>
        <p:spPr>
          <a:xfrm>
            <a:off x="1981200" y="274637"/>
            <a:ext cx="8435975" cy="1143001"/>
          </a:xfrm>
          <a:prstGeom prst="rect">
            <a:avLst/>
          </a:prstGeom>
          <a:gradFill>
            <a:gsLst>
              <a:gs pos="0">
                <a:schemeClr val="accent4">
                  <a:hueOff val="-113761"/>
                  <a:satOff val="15730"/>
                  <a:lumOff val="9642"/>
                </a:schemeClr>
              </a:gs>
              <a:gs pos="35000">
                <a:srgbClr val="FFEDE2"/>
              </a:gs>
              <a:gs pos="100000">
                <a:schemeClr val="accent4">
                  <a:hueOff val="-165749"/>
                  <a:satOff val="15730"/>
                  <a:lumOff val="15242"/>
                </a:schemeClr>
              </a:gs>
            </a:gsLst>
            <a:lin ang="16200000"/>
          </a:gradFill>
          <a:ln>
            <a:solidFill>
              <a:srgbClr val="F4C6A7"/>
            </a:solidFill>
          </a:ln>
          <a:effectLst>
            <a:outerShdw blurRad="38100" dist="20000" dir="5400000" rotWithShape="0">
              <a:srgbClr val="000000">
                <a:alpha val="38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lvl1pPr>
              <a:defRPr sz="3000"/>
            </a:lvl1pPr>
          </a:lstStyle>
          <a:p>
            <a:r>
              <a:t>E.g. A Set / Series of Flat Files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Google Shape;128;p2"/>
          <p:cNvSpPr txBox="1">
            <a:spLocks noGrp="1"/>
          </p:cNvSpPr>
          <p:nvPr>
            <p:ph type="body" idx="1"/>
          </p:nvPr>
        </p:nvSpPr>
        <p:spPr>
          <a:xfrm>
            <a:off x="463548" y="1363082"/>
            <a:ext cx="11260281" cy="5025092"/>
          </a:xfrm>
          <a:prstGeom prst="rect">
            <a:avLst/>
          </a:prstGeom>
          <a:solidFill>
            <a:srgbClr val="FFFFFF"/>
          </a:solidFill>
          <a:ln w="25400">
            <a:solidFill>
              <a:schemeClr val="accent1"/>
            </a:solidFill>
            <a:round/>
          </a:ln>
        </p:spPr>
        <p:txBody>
          <a:bodyPr/>
          <a:lstStyle/>
          <a:p>
            <a:pPr marL="0">
              <a:lnSpc>
                <a:spcPct val="100000"/>
              </a:lnSpc>
              <a:spcBef>
                <a:spcPts val="0"/>
              </a:spcBef>
              <a:defRPr sz="2500">
                <a:solidFill>
                  <a:srgbClr val="000000"/>
                </a:solidFill>
              </a:defRPr>
            </a:pPr>
            <a:r>
              <a:t>Which customers have bought parts produced by a particular supplier?</a:t>
            </a:r>
            <a:endParaRPr>
              <a:effectLst>
                <a:outerShdw blurRad="12700" dist="25400" dir="2700000" rotWithShape="0">
                  <a:srgbClr val="000000"/>
                </a:outerShdw>
              </a:effectLst>
            </a:endParaRPr>
          </a:p>
          <a:p>
            <a:pPr marL="0" lvl="1" indent="0">
              <a:lnSpc>
                <a:spcPct val="100000"/>
              </a:lnSpc>
              <a:spcBef>
                <a:spcPts val="0"/>
              </a:spcBef>
              <a:buSzTx/>
              <a:buNone/>
              <a:defRPr sz="2500">
                <a:solidFill>
                  <a:srgbClr val="000000"/>
                </a:solidFill>
              </a:defRPr>
            </a:pPr>
            <a:r>
              <a:t>Find the parts supplied by a particular supplier from one file and then use a second file to find which customers have bought those parts.  </a:t>
            </a:r>
            <a:endParaRPr>
              <a:effectLst>
                <a:outerShdw blurRad="12700" dist="25400" dir="2700000" rotWithShape="0">
                  <a:srgbClr val="000000"/>
                </a:outerShdw>
              </a:effectLst>
            </a:endParaRPr>
          </a:p>
          <a:p>
            <a:pPr marL="0">
              <a:lnSpc>
                <a:spcPct val="100000"/>
              </a:lnSpc>
              <a:spcBef>
                <a:spcPts val="0"/>
              </a:spcBef>
              <a:defRPr sz="2500">
                <a:solidFill>
                  <a:srgbClr val="000000"/>
                </a:solidFill>
              </a:defRPr>
            </a:pPr>
            <a:endParaRPr>
              <a:effectLst>
                <a:outerShdw blurRad="12700" dist="25400" dir="2700000" rotWithShape="0">
                  <a:srgbClr val="000000"/>
                </a:outerShdw>
              </a:effectLst>
            </a:endParaRPr>
          </a:p>
          <a:p>
            <a:pPr marL="0">
              <a:lnSpc>
                <a:spcPct val="100000"/>
              </a:lnSpc>
              <a:spcBef>
                <a:spcPts val="0"/>
              </a:spcBef>
              <a:defRPr sz="2500">
                <a:solidFill>
                  <a:srgbClr val="000000"/>
                </a:solidFill>
              </a:defRPr>
            </a:pPr>
            <a:r>
              <a:t>Problem compounded if data is needed from more than two files.</a:t>
            </a:r>
          </a:p>
        </p:txBody>
      </p:sp>
      <p:sp>
        <p:nvSpPr>
          <p:cNvPr id="723" name="Google Shape;129;p2"/>
          <p:cNvSpPr txBox="1">
            <a:spLocks noGrp="1"/>
          </p:cNvSpPr>
          <p:nvPr>
            <p:ph type="title"/>
          </p:nvPr>
        </p:nvSpPr>
        <p:spPr>
          <a:xfrm>
            <a:off x="463550" y="478701"/>
            <a:ext cx="11260278" cy="713217"/>
          </a:xfrm>
          <a:prstGeom prst="rect">
            <a:avLst/>
          </a:prstGeom>
        </p:spPr>
        <p:txBody>
          <a:bodyPr/>
          <a:lstStyle/>
          <a:p>
            <a:r>
              <a:t>Limitations of Flat Files</a:t>
            </a:r>
          </a:p>
        </p:txBody>
      </p:sp>
      <p:sp>
        <p:nvSpPr>
          <p:cNvPr id="724" name="Google Shape;130;p2"/>
          <p:cNvSpPr txBox="1">
            <a:spLocks noGrp="1"/>
          </p:cNvSpPr>
          <p:nvPr>
            <p:ph type="sldNum" sz="quarter" idx="2"/>
          </p:nvPr>
        </p:nvSpPr>
        <p:spPr>
          <a:xfrm>
            <a:off x="541064" y="6451799"/>
            <a:ext cx="127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Google Shape;128;p2"/>
          <p:cNvSpPr txBox="1">
            <a:spLocks noGrp="1"/>
          </p:cNvSpPr>
          <p:nvPr>
            <p:ph type="body" idx="1"/>
          </p:nvPr>
        </p:nvSpPr>
        <p:spPr>
          <a:xfrm>
            <a:off x="463548" y="1363082"/>
            <a:ext cx="11260281" cy="5025092"/>
          </a:xfrm>
          <a:prstGeom prst="rect">
            <a:avLst/>
          </a:prstGeom>
        </p:spPr>
        <p:txBody>
          <a:bodyPr/>
          <a:lstStyle/>
          <a:p>
            <a:pPr marL="236537" indent="-236537">
              <a:lnSpc>
                <a:spcPct val="100000"/>
              </a:lnSpc>
              <a:buClr>
                <a:srgbClr val="2F6B89"/>
              </a:buClr>
              <a:buSzPct val="100000"/>
              <a:buChar char="▪"/>
              <a:defRPr sz="1800">
                <a:solidFill>
                  <a:srgbClr val="000000"/>
                </a:solidFill>
              </a:defRPr>
            </a:pPr>
            <a:r>
              <a:t>A computer program (or more typically, a number of them) designed to manage a database, a large set of structured data, and run operations on the data requested by a number of users is called Database Management System (DBMS).  </a:t>
            </a:r>
          </a:p>
          <a:p>
            <a:pPr marL="236537" indent="-236537">
              <a:lnSpc>
                <a:spcPct val="100000"/>
              </a:lnSpc>
              <a:buClr>
                <a:srgbClr val="2F6B89"/>
              </a:buClr>
              <a:buSzPct val="100000"/>
              <a:buChar char="▪"/>
              <a:defRPr sz="1800">
                <a:solidFill>
                  <a:srgbClr val="000000"/>
                </a:solidFill>
              </a:defRPr>
            </a:pPr>
            <a:r>
              <a:t>A few examples of DBMS use include accounting, human resources and customer support systems.</a:t>
            </a:r>
          </a:p>
        </p:txBody>
      </p:sp>
      <p:sp>
        <p:nvSpPr>
          <p:cNvPr id="727" name="Google Shape;129;p2"/>
          <p:cNvSpPr txBox="1">
            <a:spLocks noGrp="1"/>
          </p:cNvSpPr>
          <p:nvPr>
            <p:ph type="title"/>
          </p:nvPr>
        </p:nvSpPr>
        <p:spPr>
          <a:xfrm>
            <a:off x="463550" y="478701"/>
            <a:ext cx="11260278" cy="713217"/>
          </a:xfrm>
          <a:prstGeom prst="rect">
            <a:avLst/>
          </a:prstGeom>
        </p:spPr>
        <p:txBody>
          <a:bodyPr/>
          <a:lstStyle/>
          <a:p>
            <a:r>
              <a:t>Database management system</a:t>
            </a:r>
          </a:p>
        </p:txBody>
      </p:sp>
      <p:sp>
        <p:nvSpPr>
          <p:cNvPr id="728" name="Google Shape;130;p2"/>
          <p:cNvSpPr txBox="1">
            <a:spLocks noGrp="1"/>
          </p:cNvSpPr>
          <p:nvPr>
            <p:ph type="sldNum" sz="quarter" idx="2"/>
          </p:nvPr>
        </p:nvSpPr>
        <p:spPr>
          <a:xfrm>
            <a:off x="541064" y="6451799"/>
            <a:ext cx="127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Google Shape;128;p2"/>
          <p:cNvSpPr txBox="1">
            <a:spLocks noGrp="1"/>
          </p:cNvSpPr>
          <p:nvPr>
            <p:ph type="body" idx="1"/>
          </p:nvPr>
        </p:nvSpPr>
        <p:spPr>
          <a:xfrm>
            <a:off x="463548" y="1363082"/>
            <a:ext cx="11260281" cy="5025092"/>
          </a:xfrm>
          <a:prstGeom prst="rect">
            <a:avLst/>
          </a:prstGeom>
          <a:solidFill>
            <a:srgbClr val="FFFFFF"/>
          </a:solidFill>
          <a:ln w="25400">
            <a:solidFill>
              <a:schemeClr val="accent1"/>
            </a:solidFill>
            <a:round/>
          </a:ln>
        </p:spPr>
        <p:txBody>
          <a:bodyPr/>
          <a:lstStyle/>
          <a:p>
            <a:pPr marL="233947" indent="-233947">
              <a:lnSpc>
                <a:spcPct val="200000"/>
              </a:lnSpc>
              <a:spcBef>
                <a:spcPts val="0"/>
              </a:spcBef>
              <a:buSzPct val="100000"/>
              <a:buAutoNum type="alphaUcPeriod"/>
              <a:defRPr sz="1400">
                <a:solidFill>
                  <a:srgbClr val="000000"/>
                </a:solidFill>
              </a:defRPr>
            </a:pPr>
            <a:r>
              <a:t>Supplier details duplicated if a supplier supplies more than one part.  </a:t>
            </a:r>
            <a:endParaRPr sz="2800">
              <a:effectLst>
                <a:outerShdw blurRad="12700" dist="25400" dir="2700000" rotWithShape="0">
                  <a:srgbClr val="000000"/>
                </a:outerShdw>
              </a:effectLst>
            </a:endParaRPr>
          </a:p>
          <a:p>
            <a:pPr marL="233947" indent="-233947">
              <a:lnSpc>
                <a:spcPct val="200000"/>
              </a:lnSpc>
              <a:spcBef>
                <a:spcPts val="0"/>
              </a:spcBef>
              <a:buSzPct val="100000"/>
              <a:buAutoNum type="alphaUcPeriod"/>
              <a:defRPr sz="1400">
                <a:solidFill>
                  <a:srgbClr val="000000"/>
                </a:solidFill>
              </a:defRPr>
            </a:pPr>
            <a:r>
              <a:t>Customer details held in two different files.</a:t>
            </a:r>
            <a:endParaRPr sz="2800">
              <a:effectLst>
                <a:outerShdw blurRad="12700" dist="25400" dir="2700000" rotWithShape="0">
                  <a:srgbClr val="000000"/>
                </a:outerShdw>
              </a:effectLst>
            </a:endParaRPr>
          </a:p>
          <a:p>
            <a:pPr marL="233947" indent="-233947">
              <a:lnSpc>
                <a:spcPct val="200000"/>
              </a:lnSpc>
              <a:spcBef>
                <a:spcPts val="0"/>
              </a:spcBef>
              <a:buSzPct val="100000"/>
              <a:buAutoNum type="alphaUcPeriod"/>
              <a:defRPr sz="1400">
                <a:solidFill>
                  <a:srgbClr val="000000"/>
                </a:solidFill>
              </a:defRPr>
            </a:pPr>
            <a:r>
              <a:t>Data entered more than once, therefore time, space and money are wasted.</a:t>
            </a:r>
            <a:endParaRPr sz="2800">
              <a:effectLst>
                <a:outerShdw blurRad="12700" dist="25400" dir="2700000" rotWithShape="0">
                  <a:srgbClr val="000000"/>
                </a:outerShdw>
              </a:effectLst>
            </a:endParaRPr>
          </a:p>
          <a:p>
            <a:pPr marL="233947" indent="-233947">
              <a:lnSpc>
                <a:spcPct val="200000"/>
              </a:lnSpc>
              <a:spcBef>
                <a:spcPts val="0"/>
              </a:spcBef>
              <a:buSzPct val="100000"/>
              <a:buAutoNum type="alphaUcPeriod"/>
              <a:defRPr sz="1400">
                <a:solidFill>
                  <a:srgbClr val="000000"/>
                </a:solidFill>
              </a:defRPr>
            </a:pPr>
            <a:r>
              <a:t>Loss of data integrity</a:t>
            </a:r>
          </a:p>
          <a:p>
            <a:pPr marL="233947" indent="-233947">
              <a:lnSpc>
                <a:spcPct val="200000"/>
              </a:lnSpc>
              <a:spcBef>
                <a:spcPts val="0"/>
              </a:spcBef>
              <a:buSzPct val="100000"/>
              <a:buAutoNum type="alphaUcPeriod"/>
              <a:defRPr sz="1400">
                <a:solidFill>
                  <a:srgbClr val="000000"/>
                </a:solidFill>
              </a:defRPr>
            </a:pPr>
            <a:r>
              <a:t>What happens if a customer changes his address? </a:t>
            </a:r>
          </a:p>
          <a:p>
            <a:pPr marL="233947" indent="-233947">
              <a:lnSpc>
                <a:spcPct val="200000"/>
              </a:lnSpc>
              <a:spcBef>
                <a:spcPts val="0"/>
              </a:spcBef>
              <a:buSzPct val="100000"/>
              <a:buAutoNum type="alphaUcPeriod"/>
              <a:defRPr sz="1400">
                <a:solidFill>
                  <a:srgbClr val="000000"/>
                </a:solidFill>
              </a:defRPr>
            </a:pPr>
            <a:r>
              <a:t>The Sales Department may update their files but the Accounts Department may not do this at the same time.</a:t>
            </a:r>
          </a:p>
          <a:p>
            <a:pPr marL="233947" indent="-233947">
              <a:lnSpc>
                <a:spcPct val="200000"/>
              </a:lnSpc>
              <a:spcBef>
                <a:spcPts val="0"/>
              </a:spcBef>
              <a:buSzPct val="100000"/>
              <a:buAutoNum type="alphaUcPeriod"/>
              <a:defRPr sz="1400">
                <a:solidFill>
                  <a:srgbClr val="000000"/>
                </a:solidFill>
              </a:defRPr>
            </a:pPr>
            <a:r>
              <a:t>If the Order Department order some parts and there is an increase in price. </a:t>
            </a:r>
          </a:p>
          <a:p>
            <a:pPr marL="233947" indent="-233947">
              <a:lnSpc>
                <a:spcPct val="200000"/>
              </a:lnSpc>
              <a:spcBef>
                <a:spcPts val="0"/>
              </a:spcBef>
              <a:buSzPct val="100000"/>
              <a:buAutoNum type="alphaUcPeriod"/>
              <a:defRPr sz="1400">
                <a:solidFill>
                  <a:srgbClr val="000000"/>
                </a:solidFill>
              </a:defRPr>
            </a:pPr>
            <a:r>
              <a:t>The Order Department increases the Cost and Sale prices but the Accounts Department do not, there is now a discrepancy.</a:t>
            </a:r>
          </a:p>
        </p:txBody>
      </p:sp>
      <p:sp>
        <p:nvSpPr>
          <p:cNvPr id="731" name="Google Shape;129;p2"/>
          <p:cNvSpPr txBox="1">
            <a:spLocks noGrp="1"/>
          </p:cNvSpPr>
          <p:nvPr>
            <p:ph type="title"/>
          </p:nvPr>
        </p:nvSpPr>
        <p:spPr>
          <a:xfrm>
            <a:off x="463550" y="478701"/>
            <a:ext cx="11260278" cy="713217"/>
          </a:xfrm>
          <a:prstGeom prst="rect">
            <a:avLst/>
          </a:prstGeom>
        </p:spPr>
        <p:txBody>
          <a:bodyPr/>
          <a:lstStyle/>
          <a:p>
            <a:r>
              <a:t>Duplication of data</a:t>
            </a:r>
          </a:p>
        </p:txBody>
      </p:sp>
      <p:sp>
        <p:nvSpPr>
          <p:cNvPr id="732" name="Google Shape;130;p2"/>
          <p:cNvSpPr txBox="1">
            <a:spLocks noGrp="1"/>
          </p:cNvSpPr>
          <p:nvPr>
            <p:ph type="sldNum" sz="quarter" idx="2"/>
          </p:nvPr>
        </p:nvSpPr>
        <p:spPr>
          <a:xfrm>
            <a:off x="541064" y="6451799"/>
            <a:ext cx="127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Google Shape;128;p2"/>
          <p:cNvSpPr txBox="1">
            <a:spLocks noGrp="1"/>
          </p:cNvSpPr>
          <p:nvPr>
            <p:ph type="body" idx="1"/>
          </p:nvPr>
        </p:nvSpPr>
        <p:spPr>
          <a:xfrm>
            <a:off x="463548" y="1363082"/>
            <a:ext cx="11260281" cy="5025092"/>
          </a:xfrm>
          <a:prstGeom prst="rect">
            <a:avLst/>
          </a:prstGeom>
          <a:solidFill>
            <a:srgbClr val="FFFFFF"/>
          </a:solidFill>
          <a:ln w="25400">
            <a:solidFill>
              <a:schemeClr val="accent1"/>
            </a:solidFill>
            <a:round/>
          </a:ln>
        </p:spPr>
        <p:txBody>
          <a:bodyPr/>
          <a:lstStyle/>
          <a:p>
            <a:pPr marL="233947" indent="-233947">
              <a:lnSpc>
                <a:spcPct val="200000"/>
              </a:lnSpc>
              <a:spcBef>
                <a:spcPts val="0"/>
              </a:spcBef>
              <a:buSzPct val="100000"/>
              <a:buAutoNum type="alphaUcPeriod"/>
              <a:defRPr sz="1400">
                <a:solidFill>
                  <a:srgbClr val="000000"/>
                </a:solidFill>
              </a:defRPr>
            </a:pPr>
            <a:r>
              <a:t>If there is a need to change data formats, whole programs have to be changed.  </a:t>
            </a:r>
            <a:endParaRPr>
              <a:effectLst>
                <a:outerShdw blurRad="12700" dist="25400" dir="2700000" rotWithShape="0">
                  <a:srgbClr val="000000"/>
                </a:outerShdw>
              </a:effectLst>
            </a:endParaRPr>
          </a:p>
          <a:p>
            <a:pPr marL="233947" indent="-233947">
              <a:lnSpc>
                <a:spcPct val="200000"/>
              </a:lnSpc>
              <a:spcBef>
                <a:spcPts val="0"/>
              </a:spcBef>
              <a:buSzPct val="100000"/>
              <a:buAutoNum type="alphaUcPeriod"/>
              <a:defRPr sz="1400">
                <a:solidFill>
                  <a:srgbClr val="000000"/>
                </a:solidFill>
              </a:defRPr>
            </a:pPr>
            <a:r>
              <a:t>Different applications may hold the data in different forms, again causing a problem.  </a:t>
            </a:r>
            <a:endParaRPr>
              <a:effectLst>
                <a:outerShdw blurRad="12700" dist="25400" dir="2700000" rotWithShape="0">
                  <a:srgbClr val="000000"/>
                </a:outerShdw>
              </a:effectLst>
            </a:endParaRPr>
          </a:p>
          <a:p>
            <a:pPr marL="233947" indent="-233947">
              <a:lnSpc>
                <a:spcPct val="200000"/>
              </a:lnSpc>
              <a:spcBef>
                <a:spcPts val="0"/>
              </a:spcBef>
              <a:buSzPct val="100000"/>
              <a:buAutoNum type="alphaUcPeriod"/>
              <a:defRPr sz="1400">
                <a:solidFill>
                  <a:srgbClr val="000000"/>
                </a:solidFill>
              </a:defRPr>
            </a:pPr>
            <a:r>
              <a:t>If an extra field is needed in a file, all applications using that file have to be changed, even if they do not use that new item of data.</a:t>
            </a:r>
          </a:p>
        </p:txBody>
      </p:sp>
      <p:sp>
        <p:nvSpPr>
          <p:cNvPr id="735" name="Google Shape;129;p2"/>
          <p:cNvSpPr txBox="1">
            <a:spLocks noGrp="1"/>
          </p:cNvSpPr>
          <p:nvPr>
            <p:ph type="title"/>
          </p:nvPr>
        </p:nvSpPr>
        <p:spPr>
          <a:xfrm>
            <a:off x="463550" y="478701"/>
            <a:ext cx="11260278" cy="713217"/>
          </a:xfrm>
          <a:prstGeom prst="rect">
            <a:avLst/>
          </a:prstGeom>
        </p:spPr>
        <p:txBody>
          <a:bodyPr/>
          <a:lstStyle/>
          <a:p>
            <a:r>
              <a:t>Data dependence</a:t>
            </a:r>
          </a:p>
        </p:txBody>
      </p:sp>
      <p:sp>
        <p:nvSpPr>
          <p:cNvPr id="736"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Google Shape;128;p2"/>
          <p:cNvSpPr txBox="1">
            <a:spLocks noGrp="1"/>
          </p:cNvSpPr>
          <p:nvPr>
            <p:ph type="body" idx="1"/>
          </p:nvPr>
        </p:nvSpPr>
        <p:spPr>
          <a:xfrm>
            <a:off x="463548" y="1363082"/>
            <a:ext cx="11260281" cy="5025092"/>
          </a:xfrm>
          <a:prstGeom prst="rect">
            <a:avLst/>
          </a:prstGeom>
          <a:solidFill>
            <a:srgbClr val="FFFFFF"/>
          </a:solidFill>
          <a:ln w="25400">
            <a:solidFill>
              <a:schemeClr val="accent1"/>
            </a:solidFill>
            <a:round/>
          </a:ln>
        </p:spPr>
        <p:txBody>
          <a:bodyPr/>
          <a:lstStyle>
            <a:lvl1pPr marL="0">
              <a:lnSpc>
                <a:spcPct val="100000"/>
              </a:lnSpc>
              <a:spcBef>
                <a:spcPts val="0"/>
              </a:spcBef>
              <a:defRPr sz="1400">
                <a:solidFill>
                  <a:srgbClr val="000000"/>
                </a:solidFill>
              </a:defRPr>
            </a:lvl1pPr>
            <a:lvl2pPr marL="0" indent="0">
              <a:lnSpc>
                <a:spcPct val="100000"/>
              </a:lnSpc>
              <a:spcBef>
                <a:spcPts val="0"/>
              </a:spcBef>
              <a:buSzTx/>
              <a:buNone/>
              <a:defRPr sz="1400">
                <a:solidFill>
                  <a:srgbClr val="000000"/>
                </a:solidFill>
              </a:defRPr>
            </a:lvl2pPr>
          </a:lstStyle>
          <a:p>
            <a:r>
              <a:t>If one department writes its applications in COBOL and another in C.</a:t>
            </a:r>
            <a:endParaRPr>
              <a:effectLst>
                <a:outerShdw blurRad="12700" dist="25400" dir="2700000" rotWithShape="0">
                  <a:srgbClr val="000000"/>
                </a:outerShdw>
              </a:effectLst>
            </a:endParaRPr>
          </a:p>
          <a:p>
            <a:pPr lvl="1"/>
            <a:r>
              <a:t>Departments may find it difficult to read each other’s files.</a:t>
            </a:r>
          </a:p>
        </p:txBody>
      </p:sp>
      <p:sp>
        <p:nvSpPr>
          <p:cNvPr id="739" name="Google Shape;129;p2"/>
          <p:cNvSpPr txBox="1">
            <a:spLocks noGrp="1"/>
          </p:cNvSpPr>
          <p:nvPr>
            <p:ph type="title"/>
          </p:nvPr>
        </p:nvSpPr>
        <p:spPr>
          <a:xfrm>
            <a:off x="463550" y="478701"/>
            <a:ext cx="11260278" cy="713217"/>
          </a:xfrm>
          <a:prstGeom prst="rect">
            <a:avLst/>
          </a:prstGeom>
        </p:spPr>
        <p:txBody>
          <a:bodyPr/>
          <a:lstStyle/>
          <a:p>
            <a:r>
              <a:t>Incompatibility of files</a:t>
            </a:r>
          </a:p>
        </p:txBody>
      </p:sp>
      <p:sp>
        <p:nvSpPr>
          <p:cNvPr id="740" name="Google Shape;130;p2"/>
          <p:cNvSpPr txBox="1">
            <a:spLocks noGrp="1"/>
          </p:cNvSpPr>
          <p:nvPr>
            <p:ph type="sldNum" sz="quarter" idx="2"/>
          </p:nvPr>
        </p:nvSpPr>
        <p:spPr>
          <a:xfrm>
            <a:off x="523528" y="6451799"/>
            <a:ext cx="144537"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Google Shape;128;p2"/>
          <p:cNvSpPr txBox="1">
            <a:spLocks noGrp="1"/>
          </p:cNvSpPr>
          <p:nvPr>
            <p:ph type="body" idx="1"/>
          </p:nvPr>
        </p:nvSpPr>
        <p:spPr>
          <a:xfrm>
            <a:off x="463548" y="1363082"/>
            <a:ext cx="11260281" cy="5025092"/>
          </a:xfrm>
          <a:prstGeom prst="rect">
            <a:avLst/>
          </a:prstGeom>
          <a:solidFill>
            <a:srgbClr val="FFFFFF"/>
          </a:solidFill>
          <a:ln w="25400">
            <a:solidFill>
              <a:schemeClr val="accent1"/>
            </a:solidFill>
            <a:round/>
          </a:ln>
        </p:spPr>
        <p:txBody>
          <a:bodyPr/>
          <a:lstStyle/>
          <a:p>
            <a:pPr marL="0">
              <a:lnSpc>
                <a:spcPct val="100000"/>
              </a:lnSpc>
              <a:spcBef>
                <a:spcPts val="0"/>
              </a:spcBef>
              <a:defRPr sz="1400">
                <a:solidFill>
                  <a:srgbClr val="000000"/>
                </a:solidFill>
              </a:defRPr>
            </a:pPr>
            <a:r>
              <a:t>Each time a new query is needed, a new program has to be written.  </a:t>
            </a:r>
            <a:endParaRPr>
              <a:effectLst>
                <a:outerShdw blurRad="12700" dist="25400" dir="2700000" rotWithShape="0">
                  <a:srgbClr val="000000"/>
                </a:outerShdw>
              </a:effectLst>
            </a:endParaRPr>
          </a:p>
          <a:p>
            <a:pPr marL="0">
              <a:lnSpc>
                <a:spcPct val="100000"/>
              </a:lnSpc>
              <a:spcBef>
                <a:spcPts val="0"/>
              </a:spcBef>
              <a:defRPr sz="1400">
                <a:solidFill>
                  <a:srgbClr val="000000"/>
                </a:solidFill>
              </a:defRPr>
            </a:pPr>
            <a:r>
              <a:t>Difficult if the data needed to answer the query is in more than one file.</a:t>
            </a:r>
            <a:endParaRPr>
              <a:effectLst>
                <a:outerShdw blurRad="12700" dist="25400" dir="2700000" rotWithShape="0">
                  <a:srgbClr val="000000"/>
                </a:outerShdw>
              </a:effectLst>
            </a:endParaRPr>
          </a:p>
          <a:p>
            <a:pPr marL="0" lvl="1" indent="0">
              <a:lnSpc>
                <a:spcPct val="100000"/>
              </a:lnSpc>
              <a:spcBef>
                <a:spcPts val="0"/>
              </a:spcBef>
              <a:buSzTx/>
              <a:buNone/>
              <a:defRPr sz="1400">
                <a:solidFill>
                  <a:srgbClr val="000000"/>
                </a:solidFill>
              </a:defRPr>
            </a:pPr>
            <a:r>
              <a:t>Compounded if some files are incompatible.</a:t>
            </a:r>
          </a:p>
        </p:txBody>
      </p:sp>
      <p:sp>
        <p:nvSpPr>
          <p:cNvPr id="743" name="Google Shape;129;p2"/>
          <p:cNvSpPr txBox="1">
            <a:spLocks noGrp="1"/>
          </p:cNvSpPr>
          <p:nvPr>
            <p:ph type="title"/>
          </p:nvPr>
        </p:nvSpPr>
        <p:spPr>
          <a:xfrm>
            <a:off x="463550" y="478701"/>
            <a:ext cx="11260278" cy="713217"/>
          </a:xfrm>
          <a:prstGeom prst="rect">
            <a:avLst/>
          </a:prstGeom>
          <a:solidFill>
            <a:srgbClr val="FFFFFF"/>
          </a:solidFill>
          <a:ln w="25400">
            <a:solidFill>
              <a:schemeClr val="accent1"/>
            </a:solidFill>
            <a:round/>
          </a:ln>
        </p:spPr>
        <p:txBody>
          <a:bodyPr/>
          <a:lstStyle>
            <a:lvl1pPr>
              <a:lnSpc>
                <a:spcPct val="100000"/>
              </a:lnSpc>
              <a:defRPr sz="1400"/>
            </a:lvl1pPr>
          </a:lstStyle>
          <a:p>
            <a:r>
              <a:t>Fixed queries and the proliferation of application programs</a:t>
            </a:r>
          </a:p>
        </p:txBody>
      </p:sp>
      <p:sp>
        <p:nvSpPr>
          <p:cNvPr id="744" name="Google Shape;130;p2"/>
          <p:cNvSpPr txBox="1">
            <a:spLocks noGrp="1"/>
          </p:cNvSpPr>
          <p:nvPr>
            <p:ph type="sldNum" sz="quarter" idx="2"/>
          </p:nvPr>
        </p:nvSpPr>
        <p:spPr>
          <a:xfrm>
            <a:off x="668064" y="6408180"/>
            <a:ext cx="235869" cy="222785"/>
          </a:xfrm>
          <a:prstGeom prst="rect">
            <a:avLst/>
          </a:prstGeom>
          <a:solidFill>
            <a:srgbClr val="FFFFFF"/>
          </a:solidFill>
          <a:ln w="25400">
            <a:solidFill>
              <a:schemeClr val="accent1"/>
            </a:solidFill>
            <a:round/>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l">
              <a:defRPr sz="1400">
                <a:solidFill>
                  <a:srgbClr val="000000"/>
                </a:solidFill>
              </a:defRPr>
            </a:lvl1p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Google Shape;129;p2"/>
          <p:cNvSpPr txBox="1">
            <a:spLocks noGrp="1"/>
          </p:cNvSpPr>
          <p:nvPr>
            <p:ph type="title"/>
          </p:nvPr>
        </p:nvSpPr>
        <p:spPr>
          <a:xfrm>
            <a:off x="323850" y="2586901"/>
            <a:ext cx="11260278" cy="713217"/>
          </a:xfrm>
          <a:prstGeom prst="rect">
            <a:avLst/>
          </a:prstGeom>
        </p:spPr>
        <p:txBody>
          <a:bodyPr/>
          <a:lstStyle/>
          <a:p>
            <a:r>
              <a:t>Relational Databases</a:t>
            </a:r>
          </a:p>
        </p:txBody>
      </p:sp>
      <p:sp>
        <p:nvSpPr>
          <p:cNvPr id="747"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D74AE-156F-5417-16F3-ADC1D4A285C2}"/>
              </a:ext>
            </a:extLst>
          </p:cNvPr>
          <p:cNvSpPr>
            <a:spLocks noGrp="1"/>
          </p:cNvSpPr>
          <p:nvPr>
            <p:ph type="body" sz="quarter" idx="14"/>
          </p:nvPr>
        </p:nvSpPr>
        <p:spPr>
          <a:xfrm>
            <a:off x="463549" y="940158"/>
            <a:ext cx="11500923" cy="4649273"/>
          </a:xfrm>
        </p:spPr>
        <p:txBody>
          <a:bodyPr/>
          <a:lstStyle/>
          <a:p>
            <a:pPr marL="342900" indent="-342900">
              <a:buFont typeface="Arial" panose="020B0604020202020204" pitchFamily="34" charset="0"/>
              <a:buChar char="•"/>
            </a:pPr>
            <a:r>
              <a:rPr lang="en-US" dirty="0"/>
              <a:t>Support for different data types (structured, semi-structured &amp; unstructured) has improved the efficiency of the consuming systems</a:t>
            </a:r>
          </a:p>
          <a:p>
            <a:pPr marL="1028700" lvl="1" indent="-342900">
              <a:buFont typeface="Wingdings" panose="05000000000000000000" pitchFamily="2" charset="2"/>
              <a:buChar char="v"/>
            </a:pPr>
            <a:r>
              <a:rPr lang="en-US" dirty="0"/>
              <a:t>RDBMS (MySQL, Oracle…etc.</a:t>
            </a:r>
          </a:p>
          <a:p>
            <a:pPr marL="1028700" lvl="1" indent="-342900">
              <a:buFont typeface="Wingdings" panose="05000000000000000000" pitchFamily="2" charset="2"/>
              <a:buChar char="v"/>
            </a:pPr>
            <a:r>
              <a:rPr lang="en-US" dirty="0" err="1"/>
              <a:t>Mongodb</a:t>
            </a:r>
            <a:r>
              <a:rPr lang="en-US" dirty="0"/>
              <a:t>, Cassandra …etc. (JSON, XML)</a:t>
            </a:r>
          </a:p>
          <a:p>
            <a:pPr marL="1028700" lvl="1" indent="-342900">
              <a:buFont typeface="Wingdings" panose="05000000000000000000" pitchFamily="2" charset="2"/>
              <a:buChar char="v"/>
            </a:pPr>
            <a:r>
              <a:rPr lang="en-US" dirty="0" err="1"/>
              <a:t>Hbase</a:t>
            </a:r>
            <a:r>
              <a:rPr lang="en-US" dirty="0"/>
              <a:t>, Hive…etc. (Unstructured data)</a:t>
            </a:r>
          </a:p>
          <a:p>
            <a:pPr marL="342900" indent="-342900">
              <a:buFont typeface="Arial" panose="020B0604020202020204" pitchFamily="34" charset="0"/>
              <a:buChar char="•"/>
            </a:pPr>
            <a:r>
              <a:rPr lang="en-US" dirty="0"/>
              <a:t>The system can quickly derive the actionable item on the data through intelligence</a:t>
            </a:r>
            <a:endParaRPr lang="en-IN" dirty="0"/>
          </a:p>
          <a:p>
            <a:pPr marL="342900" indent="-342900">
              <a:buFont typeface="Arial" panose="020B0604020202020204" pitchFamily="34" charset="0"/>
              <a:buChar char="•"/>
            </a:pPr>
            <a:r>
              <a:rPr lang="en-US" dirty="0"/>
              <a:t>Driving Long term efficiency and not just instantaneous</a:t>
            </a:r>
          </a:p>
          <a:p>
            <a:pPr marL="342900" indent="-342900">
              <a:buFont typeface="Arial" panose="020B0604020202020204" pitchFamily="34" charset="0"/>
              <a:buChar char="•"/>
            </a:pPr>
            <a:r>
              <a:rPr lang="en-US" dirty="0"/>
              <a:t>Optimization (optimum memory &amp; reduced delays for read and write operations)</a:t>
            </a:r>
            <a:endParaRPr lang="en-IN" dirty="0"/>
          </a:p>
        </p:txBody>
      </p:sp>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463550" y="337035"/>
            <a:ext cx="11260278" cy="713216"/>
          </a:xfrm>
        </p:spPr>
        <p:txBody>
          <a:bodyPr/>
          <a:lstStyle/>
          <a:p>
            <a:pPr algn="ctr"/>
            <a:r>
              <a:rPr lang="en-US" dirty="0"/>
              <a:t>Data for Efficiency Improvements</a:t>
            </a:r>
            <a:endParaRPr lang="en-IN" dirty="0"/>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Tree>
    <p:extLst>
      <p:ext uri="{BB962C8B-B14F-4D97-AF65-F5344CB8AC3E}">
        <p14:creationId xmlns:p14="http://schemas.microsoft.com/office/powerpoint/2010/main" val="967998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Google Shape;128;p2"/>
          <p:cNvSpPr txBox="1">
            <a:spLocks noGrp="1"/>
          </p:cNvSpPr>
          <p:nvPr>
            <p:ph type="body" sz="half" idx="1"/>
          </p:nvPr>
        </p:nvSpPr>
        <p:spPr>
          <a:xfrm>
            <a:off x="239571" y="1549762"/>
            <a:ext cx="11255658" cy="2882611"/>
          </a:xfrm>
          <a:prstGeom prst="rect">
            <a:avLst/>
          </a:prstGeom>
        </p:spPr>
        <p:txBody>
          <a:bodyPr/>
          <a:lstStyle/>
          <a:p>
            <a:pPr marL="236537" indent="-236537">
              <a:lnSpc>
                <a:spcPct val="100000"/>
              </a:lnSpc>
              <a:buClr>
                <a:srgbClr val="2F6B89"/>
              </a:buClr>
              <a:buSzPct val="100000"/>
              <a:buChar char="▪"/>
              <a:defRPr sz="1800">
                <a:solidFill>
                  <a:srgbClr val="000000"/>
                </a:solidFill>
              </a:defRPr>
            </a:pPr>
            <a:r>
              <a:t>A computer program (or more typically, a number of them) designed to manage a database, a large set of structured data, and run operations on the data requested by a number of users is called Database Management System (DBMS).  </a:t>
            </a:r>
          </a:p>
          <a:p>
            <a:pPr marL="236537" indent="-236537">
              <a:lnSpc>
                <a:spcPct val="100000"/>
              </a:lnSpc>
              <a:buClr>
                <a:srgbClr val="2F6B89"/>
              </a:buClr>
              <a:buSzPct val="100000"/>
              <a:buChar char="▪"/>
              <a:defRPr sz="1800">
                <a:solidFill>
                  <a:srgbClr val="000000"/>
                </a:solidFill>
              </a:defRPr>
            </a:pPr>
            <a:r>
              <a:t>A few examples of DBMS use include accounting, human resources and customer support systems. </a:t>
            </a:r>
            <a:br/>
            <a:endParaRPr/>
          </a:p>
        </p:txBody>
      </p:sp>
      <p:sp>
        <p:nvSpPr>
          <p:cNvPr id="750" name="Google Shape;129;p2"/>
          <p:cNvSpPr txBox="1">
            <a:spLocks noGrp="1"/>
          </p:cNvSpPr>
          <p:nvPr>
            <p:ph type="title"/>
          </p:nvPr>
        </p:nvSpPr>
        <p:spPr>
          <a:xfrm>
            <a:off x="463550" y="478701"/>
            <a:ext cx="11260278" cy="713217"/>
          </a:xfrm>
          <a:prstGeom prst="rect">
            <a:avLst/>
          </a:prstGeom>
        </p:spPr>
        <p:txBody>
          <a:bodyPr/>
          <a:lstStyle/>
          <a:p>
            <a:r>
              <a:t>Database management system</a:t>
            </a:r>
          </a:p>
        </p:txBody>
      </p:sp>
      <p:sp>
        <p:nvSpPr>
          <p:cNvPr id="751"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Google Shape;128;p2"/>
          <p:cNvSpPr txBox="1">
            <a:spLocks noGrp="1"/>
          </p:cNvSpPr>
          <p:nvPr>
            <p:ph type="body" sz="half" idx="1"/>
          </p:nvPr>
        </p:nvSpPr>
        <p:spPr>
          <a:xfrm>
            <a:off x="315771" y="1613262"/>
            <a:ext cx="11255658" cy="2882611"/>
          </a:xfrm>
          <a:prstGeom prst="rect">
            <a:avLst/>
          </a:prstGeom>
          <a:solidFill>
            <a:srgbClr val="FFFFFF"/>
          </a:solidFill>
          <a:ln w="25400">
            <a:solidFill>
              <a:schemeClr val="accent1"/>
            </a:solidFill>
            <a:round/>
          </a:ln>
        </p:spPr>
        <p:txBody>
          <a:bodyPr/>
          <a:lstStyle/>
          <a:p>
            <a:pPr marL="0">
              <a:lnSpc>
                <a:spcPct val="100000"/>
              </a:lnSpc>
              <a:spcBef>
                <a:spcPts val="0"/>
              </a:spcBef>
              <a:defRPr sz="1400">
                <a:solidFill>
                  <a:srgbClr val="000000"/>
                </a:solidFill>
              </a:defRPr>
            </a:pPr>
            <a:r>
              <a:t>Relational Databases use DBMS to provide a structure at three different levels:</a:t>
            </a:r>
            <a:endParaRPr sz="3600">
              <a:effectLst>
                <a:outerShdw blurRad="12700" dist="25400" dir="2700000" rotWithShape="0">
                  <a:srgbClr val="000000"/>
                </a:outerShdw>
              </a:effectLst>
            </a:endParaRPr>
          </a:p>
          <a:p>
            <a:pPr marL="0" lvl="1" indent="0">
              <a:lnSpc>
                <a:spcPct val="100000"/>
              </a:lnSpc>
              <a:spcBef>
                <a:spcPts val="0"/>
              </a:spcBef>
              <a:buSzTx/>
              <a:buNone/>
              <a:defRPr sz="1400">
                <a:solidFill>
                  <a:srgbClr val="000000"/>
                </a:solidFill>
              </a:defRPr>
            </a:pPr>
            <a:r>
              <a:t>Internal Level </a:t>
            </a:r>
            <a:endParaRPr>
              <a:effectLst>
                <a:outerShdw blurRad="12700" dist="25400" dir="2700000" rotWithShape="0">
                  <a:srgbClr val="000000"/>
                </a:outerShdw>
              </a:effectLst>
            </a:endParaRPr>
          </a:p>
          <a:p>
            <a:pPr marL="0" lvl="1" indent="0">
              <a:lnSpc>
                <a:spcPct val="100000"/>
              </a:lnSpc>
              <a:spcBef>
                <a:spcPts val="0"/>
              </a:spcBef>
              <a:buSzTx/>
              <a:buNone/>
              <a:defRPr sz="1400">
                <a:solidFill>
                  <a:srgbClr val="000000"/>
                </a:solidFill>
              </a:defRPr>
            </a:pPr>
            <a:r>
              <a:t>Conceptual Level</a:t>
            </a:r>
            <a:endParaRPr>
              <a:effectLst>
                <a:outerShdw blurRad="12700" dist="25400" dir="2700000" rotWithShape="0">
                  <a:srgbClr val="000000"/>
                </a:outerShdw>
              </a:effectLst>
            </a:endParaRPr>
          </a:p>
          <a:p>
            <a:pPr marL="0" lvl="1" indent="0">
              <a:lnSpc>
                <a:spcPct val="100000"/>
              </a:lnSpc>
              <a:spcBef>
                <a:spcPts val="0"/>
              </a:spcBef>
              <a:buSzTx/>
              <a:buNone/>
              <a:defRPr sz="1400">
                <a:solidFill>
                  <a:srgbClr val="000000"/>
                </a:solidFill>
              </a:defRPr>
            </a:pPr>
            <a:r>
              <a:t>External Level</a:t>
            </a:r>
          </a:p>
        </p:txBody>
      </p:sp>
      <p:sp>
        <p:nvSpPr>
          <p:cNvPr id="754" name="Google Shape;129;p2"/>
          <p:cNvSpPr txBox="1">
            <a:spLocks noGrp="1"/>
          </p:cNvSpPr>
          <p:nvPr>
            <p:ph type="title"/>
          </p:nvPr>
        </p:nvSpPr>
        <p:spPr>
          <a:xfrm>
            <a:off x="463550" y="478701"/>
            <a:ext cx="11260278" cy="713217"/>
          </a:xfrm>
          <a:prstGeom prst="rect">
            <a:avLst/>
          </a:prstGeom>
        </p:spPr>
        <p:txBody>
          <a:bodyPr/>
          <a:lstStyle/>
          <a:p>
            <a:r>
              <a:t>Database Management System (</a:t>
            </a:r>
            <a:r>
              <a:rPr b="1"/>
              <a:t>DBMS</a:t>
            </a:r>
            <a:r>
              <a:t>)</a:t>
            </a:r>
          </a:p>
        </p:txBody>
      </p:sp>
      <p:sp>
        <p:nvSpPr>
          <p:cNvPr id="755"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758" name="Data.…"/>
          <p:cNvSpPr txBox="1"/>
          <p:nvPr/>
        </p:nvSpPr>
        <p:spPr>
          <a:xfrm>
            <a:off x="520700" y="1359693"/>
            <a:ext cx="8229600" cy="41386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495300" indent="-495300">
              <a:spcBef>
                <a:spcPts val="1000"/>
              </a:spcBef>
              <a:buClr>
                <a:srgbClr val="2F6B89"/>
              </a:buClr>
              <a:buSzPct val="100000"/>
              <a:buChar char="▪"/>
              <a:defRPr sz="1800"/>
            </a:pPr>
            <a:r>
              <a:t>Data.</a:t>
            </a:r>
          </a:p>
          <a:p>
            <a:pPr marL="495300" indent="-495300">
              <a:spcBef>
                <a:spcPts val="1000"/>
              </a:spcBef>
              <a:buClr>
                <a:srgbClr val="2F6B89"/>
              </a:buClr>
              <a:buSzPct val="100000"/>
              <a:buChar char="▪"/>
              <a:defRPr sz="1800"/>
            </a:pPr>
            <a:r>
              <a:t>Container of data.</a:t>
            </a:r>
          </a:p>
          <a:p>
            <a:pPr marL="495300" indent="-495300">
              <a:spcBef>
                <a:spcPts val="1000"/>
              </a:spcBef>
              <a:buClr>
                <a:srgbClr val="2F6B89"/>
              </a:buClr>
              <a:buSzPct val="100000"/>
              <a:buChar char="▪"/>
              <a:defRPr sz="1800"/>
            </a:pPr>
            <a:r>
              <a:t>Application Program.</a:t>
            </a:r>
          </a:p>
          <a:p>
            <a:pPr marL="495300" indent="-495300">
              <a:spcBef>
                <a:spcPts val="1000"/>
              </a:spcBef>
              <a:buClr>
                <a:srgbClr val="2F6B89"/>
              </a:buClr>
              <a:buFont typeface="Wingdings"/>
              <a:defRPr sz="1800"/>
            </a:pPr>
            <a:r>
              <a:t>These three entities are independent.</a:t>
            </a:r>
          </a:p>
        </p:txBody>
      </p:sp>
      <p:sp>
        <p:nvSpPr>
          <p:cNvPr id="759" name="Entities in a database"/>
          <p:cNvSpPr txBox="1"/>
          <p:nvPr/>
        </p:nvSpPr>
        <p:spPr>
          <a:xfrm>
            <a:off x="520700" y="85725"/>
            <a:ext cx="82296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a:defRPr sz="2200" b="1">
                <a:solidFill>
                  <a:srgbClr val="274F73"/>
                </a:solidFill>
              </a:defRPr>
            </a:lvl1pPr>
          </a:lstStyle>
          <a:p>
            <a:r>
              <a:t>Entities in a database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758">
                                            <p:bg/>
                                          </p:spTgt>
                                        </p:tgtEl>
                                        <p:attrNameLst>
                                          <p:attrName>style.visibility</p:attrName>
                                        </p:attrNameLst>
                                      </p:cBhvr>
                                      <p:to>
                                        <p:strVal val="visible"/>
                                      </p:to>
                                    </p:set>
                                    <p:animEffect transition="in" filter="wipe(left)">
                                      <p:cBhvr>
                                        <p:cTn id="7" dur="500"/>
                                        <p:tgtEl>
                                          <p:spTgt spid="758">
                                            <p:bg/>
                                          </p:spTgt>
                                        </p:tgtEl>
                                      </p:cBhvr>
                                    </p:animEffect>
                                  </p:childTnLst>
                                </p:cTn>
                              </p:par>
                              <p:par>
                                <p:cTn id="8" presetID="22" presetClass="entr" presetSubtype="8" fill="hold" grpId="0" nodeType="withEffect">
                                  <p:stCondLst>
                                    <p:cond delay="0"/>
                                  </p:stCondLst>
                                  <p:iterate>
                                    <p:tmAbs val="0"/>
                                  </p:iterate>
                                  <p:childTnLst>
                                    <p:set>
                                      <p:cBhvr>
                                        <p:cTn id="9" fill="hold"/>
                                        <p:tgtEl>
                                          <p:spTgt spid="758">
                                            <p:txEl>
                                              <p:pRg st="0" end="0"/>
                                            </p:txEl>
                                          </p:spTgt>
                                        </p:tgtEl>
                                        <p:attrNameLst>
                                          <p:attrName>style.visibility</p:attrName>
                                        </p:attrNameLst>
                                      </p:cBhvr>
                                      <p:to>
                                        <p:strVal val="visible"/>
                                      </p:to>
                                    </p:set>
                                    <p:animEffect transition="in" filter="wipe(left)">
                                      <p:cBhvr>
                                        <p:cTn id="10" dur="500"/>
                                        <p:tgtEl>
                                          <p:spTgt spid="75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758">
                                            <p:txEl>
                                              <p:pRg st="1" end="1"/>
                                            </p:txEl>
                                          </p:spTgt>
                                        </p:tgtEl>
                                        <p:attrNameLst>
                                          <p:attrName>style.visibility</p:attrName>
                                        </p:attrNameLst>
                                      </p:cBhvr>
                                      <p:to>
                                        <p:strVal val="visible"/>
                                      </p:to>
                                    </p:set>
                                    <p:animEffect transition="in" filter="wipe(left)">
                                      <p:cBhvr>
                                        <p:cTn id="15" dur="500"/>
                                        <p:tgtEl>
                                          <p:spTgt spid="75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758">
                                            <p:txEl>
                                              <p:pRg st="2" end="2"/>
                                            </p:txEl>
                                          </p:spTgt>
                                        </p:tgtEl>
                                        <p:attrNameLst>
                                          <p:attrName>style.visibility</p:attrName>
                                        </p:attrNameLst>
                                      </p:cBhvr>
                                      <p:to>
                                        <p:strVal val="visible"/>
                                      </p:to>
                                    </p:set>
                                    <p:animEffect transition="in" filter="wipe(left)">
                                      <p:cBhvr>
                                        <p:cTn id="20" dur="500"/>
                                        <p:tgtEl>
                                          <p:spTgt spid="75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758">
                                            <p:txEl>
                                              <p:pRg st="3" end="3"/>
                                            </p:txEl>
                                          </p:spTgt>
                                        </p:tgtEl>
                                        <p:attrNameLst>
                                          <p:attrName>style.visibility</p:attrName>
                                        </p:attrNameLst>
                                      </p:cBhvr>
                                      <p:to>
                                        <p:strVal val="visible"/>
                                      </p:to>
                                    </p:set>
                                    <p:animEffect transition="in" filter="wipe(left)">
                                      <p:cBhvr>
                                        <p:cTn id="25" dur="500"/>
                                        <p:tgtEl>
                                          <p:spTgt spid="7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 grpId="0" build="p"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762" name="Components of database system"/>
          <p:cNvSpPr txBox="1"/>
          <p:nvPr/>
        </p:nvSpPr>
        <p:spPr>
          <a:xfrm>
            <a:off x="647700" y="99707"/>
            <a:ext cx="8229600"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a:defRPr sz="2200" b="1">
                <a:solidFill>
                  <a:srgbClr val="274F73"/>
                </a:solidFill>
              </a:defRPr>
            </a:lvl1pPr>
          </a:lstStyle>
          <a:p>
            <a:r>
              <a:t>Components of database system</a:t>
            </a:r>
          </a:p>
        </p:txBody>
      </p:sp>
      <p:sp>
        <p:nvSpPr>
          <p:cNvPr id="763" name="Four components of database system are:…"/>
          <p:cNvSpPr txBox="1"/>
          <p:nvPr/>
        </p:nvSpPr>
        <p:spPr>
          <a:xfrm>
            <a:off x="736600" y="1657350"/>
            <a:ext cx="8229600" cy="4138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236537" indent="-236537">
              <a:spcBef>
                <a:spcPts val="1000"/>
              </a:spcBef>
              <a:buClr>
                <a:srgbClr val="2F6B89"/>
              </a:buClr>
              <a:buFont typeface="Wingdings"/>
              <a:defRPr sz="1800"/>
            </a:pPr>
            <a:r>
              <a:t>Four components of database system are:</a:t>
            </a:r>
          </a:p>
          <a:p>
            <a:pPr marL="236537" indent="-236537">
              <a:spcBef>
                <a:spcPts val="1000"/>
              </a:spcBef>
              <a:buClr>
                <a:srgbClr val="2F6B89"/>
              </a:buClr>
              <a:buSzPct val="100000"/>
              <a:buChar char="▪"/>
              <a:defRPr sz="1800"/>
            </a:pPr>
            <a:r>
              <a:t>Data.</a:t>
            </a:r>
          </a:p>
          <a:p>
            <a:pPr marL="236537" indent="-236537">
              <a:spcBef>
                <a:spcPts val="1000"/>
              </a:spcBef>
              <a:buClr>
                <a:srgbClr val="2F6B89"/>
              </a:buClr>
              <a:buSzPct val="100000"/>
              <a:buChar char="▪"/>
              <a:defRPr sz="1800"/>
            </a:pPr>
            <a:r>
              <a:t>Software.</a:t>
            </a:r>
          </a:p>
          <a:p>
            <a:pPr marL="236537" indent="-236537">
              <a:spcBef>
                <a:spcPts val="1000"/>
              </a:spcBef>
              <a:buClr>
                <a:srgbClr val="2F6B89"/>
              </a:buClr>
              <a:buSzPct val="100000"/>
              <a:buChar char="▪"/>
              <a:defRPr sz="1800"/>
            </a:pPr>
            <a:r>
              <a:t>Hardware.</a:t>
            </a:r>
          </a:p>
          <a:p>
            <a:pPr marL="236537" indent="-236537">
              <a:spcBef>
                <a:spcPts val="1000"/>
              </a:spcBef>
              <a:buClr>
                <a:srgbClr val="2F6B89"/>
              </a:buClr>
              <a:buSzPct val="100000"/>
              <a:buChar char="▪"/>
              <a:defRPr sz="1800"/>
            </a:pPr>
            <a:r>
              <a:t>Users.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766" name="Google Shape;129;p2"/>
          <p:cNvSpPr txBox="1">
            <a:spLocks noGrp="1"/>
          </p:cNvSpPr>
          <p:nvPr>
            <p:ph type="title"/>
          </p:nvPr>
        </p:nvSpPr>
        <p:spPr>
          <a:xfrm>
            <a:off x="1981200" y="581025"/>
            <a:ext cx="8229600" cy="838200"/>
          </a:xfrm>
          <a:prstGeom prst="rect">
            <a:avLst/>
          </a:prstGeom>
        </p:spPr>
        <p:txBody>
          <a:bodyPr lIns="0" tIns="0" rIns="0" bIns="0" anchor="b"/>
          <a:lstStyle/>
          <a:p>
            <a:r>
              <a:t>Why database</a:t>
            </a:r>
          </a:p>
        </p:txBody>
      </p:sp>
      <p:sp>
        <p:nvSpPr>
          <p:cNvPr id="767"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0" indent="236537">
              <a:lnSpc>
                <a:spcPct val="100000"/>
              </a:lnSpc>
              <a:buClr>
                <a:srgbClr val="2F6B89"/>
              </a:buClr>
              <a:buFont typeface="Wingdings"/>
              <a:defRPr sz="1800">
                <a:solidFill>
                  <a:srgbClr val="000000"/>
                </a:solidFill>
              </a:defRPr>
            </a:pPr>
            <a:r>
              <a:t>The three primary advantages that we get when using a database over a file system, are</a:t>
            </a:r>
          </a:p>
          <a:p>
            <a:pPr marL="236537">
              <a:lnSpc>
                <a:spcPct val="100000"/>
              </a:lnSpc>
              <a:buClr>
                <a:srgbClr val="2F6B89"/>
              </a:buClr>
              <a:buSzPct val="100000"/>
              <a:buChar char="▪"/>
              <a:defRPr sz="1800">
                <a:solidFill>
                  <a:srgbClr val="000000"/>
                </a:solidFill>
              </a:defRPr>
            </a:pPr>
            <a:r>
              <a:t>Program – Data Dependency.</a:t>
            </a:r>
          </a:p>
          <a:p>
            <a:pPr marL="236537">
              <a:lnSpc>
                <a:spcPct val="100000"/>
              </a:lnSpc>
              <a:buClr>
                <a:srgbClr val="2F6B89"/>
              </a:buClr>
              <a:buSzPct val="100000"/>
              <a:buChar char="▪"/>
              <a:defRPr sz="1800">
                <a:solidFill>
                  <a:srgbClr val="000000"/>
                </a:solidFill>
              </a:defRPr>
            </a:pPr>
            <a:r>
              <a:t>Rigidity.</a:t>
            </a:r>
          </a:p>
          <a:p>
            <a:pPr marL="236537">
              <a:lnSpc>
                <a:spcPct val="100000"/>
              </a:lnSpc>
              <a:buClr>
                <a:srgbClr val="2F6B89"/>
              </a:buClr>
              <a:buSzPct val="100000"/>
              <a:buChar char="▪"/>
              <a:defRPr sz="1800">
                <a:solidFill>
                  <a:srgbClr val="000000"/>
                </a:solidFill>
              </a:defRPr>
            </a:pPr>
            <a:r>
              <a:t>Data Redundancy and Inconsistency.</a:t>
            </a:r>
          </a:p>
        </p:txBody>
      </p:sp>
      <p:sp>
        <p:nvSpPr>
          <p:cNvPr id="768"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24</a:t>
            </a:fld>
            <a:r>
              <a: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771" name="Google Shape;129;p2"/>
          <p:cNvSpPr txBox="1">
            <a:spLocks noGrp="1"/>
          </p:cNvSpPr>
          <p:nvPr>
            <p:ph type="title"/>
          </p:nvPr>
        </p:nvSpPr>
        <p:spPr>
          <a:xfrm>
            <a:off x="1981200" y="274637"/>
            <a:ext cx="8229600" cy="1143001"/>
          </a:xfrm>
          <a:prstGeom prst="rect">
            <a:avLst/>
          </a:prstGeom>
        </p:spPr>
        <p:txBody>
          <a:bodyPr lIns="45719" tIns="45719" rIns="45719" bIns="45719" anchor="ctr"/>
          <a:lstStyle/>
          <a:p>
            <a:r>
              <a:t>Internal Level </a:t>
            </a:r>
          </a:p>
        </p:txBody>
      </p:sp>
      <p:sp>
        <p:nvSpPr>
          <p:cNvPr id="772" name="Google Shape;128;p2"/>
          <p:cNvSpPr txBox="1">
            <a:spLocks noGrp="1"/>
          </p:cNvSpPr>
          <p:nvPr>
            <p:ph type="body" idx="1"/>
          </p:nvPr>
        </p:nvSpPr>
        <p:spPr>
          <a:xfrm>
            <a:off x="1981200" y="1600200"/>
            <a:ext cx="8229600" cy="4533900"/>
          </a:xfrm>
          <a:prstGeom prst="rect">
            <a:avLst/>
          </a:prstGeom>
          <a:solidFill>
            <a:srgbClr val="FFFFFF"/>
          </a:solidFill>
          <a:ln w="25400">
            <a:solidFill>
              <a:schemeClr val="accent1"/>
            </a:solidFill>
            <a:round/>
          </a:ln>
        </p:spPr>
        <p:txBody>
          <a:bodyPr lIns="45719" tIns="45719" rIns="45719" bIns="45719"/>
          <a:lstStyle/>
          <a:p>
            <a:pPr marL="0">
              <a:lnSpc>
                <a:spcPct val="100000"/>
              </a:lnSpc>
              <a:spcBef>
                <a:spcPts val="0"/>
              </a:spcBef>
              <a:defRPr sz="1400">
                <a:solidFill>
                  <a:srgbClr val="000000"/>
                </a:solidFill>
              </a:defRPr>
            </a:pPr>
            <a:r>
              <a:t>The relational database </a:t>
            </a:r>
            <a:r>
              <a:rPr i="1"/>
              <a:t>physically</a:t>
            </a:r>
            <a:r>
              <a:t> stores on some form of storage medium all data in one file structure as a </a:t>
            </a:r>
            <a:r>
              <a:rPr b="1"/>
              <a:t>physical table </a:t>
            </a:r>
            <a:r>
              <a:t>with</a:t>
            </a:r>
            <a:r>
              <a:rPr b="1"/>
              <a:t> </a:t>
            </a:r>
            <a:r>
              <a:t>a</a:t>
            </a:r>
            <a:r>
              <a:rPr b="1"/>
              <a:t> data dictionary</a:t>
            </a:r>
            <a:r>
              <a:t>.</a:t>
            </a:r>
            <a:endParaRPr sz="2800">
              <a:effectLst>
                <a:outerShdw blurRad="12700" dist="25400" dir="2700000" rotWithShape="0">
                  <a:srgbClr val="000000"/>
                </a:outerShdw>
              </a:effectLst>
            </a:endParaRPr>
          </a:p>
          <a:p>
            <a:pPr marL="0" lvl="1" indent="0">
              <a:lnSpc>
                <a:spcPct val="100000"/>
              </a:lnSpc>
              <a:spcBef>
                <a:spcPts val="0"/>
              </a:spcBef>
              <a:buSzTx/>
              <a:buNone/>
              <a:defRPr sz="1400">
                <a:solidFill>
                  <a:srgbClr val="000000"/>
                </a:solidFill>
              </a:defRPr>
            </a:pPr>
            <a:r>
              <a:t>Physical table:</a:t>
            </a:r>
            <a:endParaRPr sz="2400" b="1">
              <a:effectLst>
                <a:outerShdw blurRad="12700" dist="25400" dir="2700000" rotWithShape="0">
                  <a:srgbClr val="000000"/>
                </a:outerShdw>
              </a:effectLst>
            </a:endParaRPr>
          </a:p>
          <a:p>
            <a:pPr marL="0" lvl="2" indent="0">
              <a:lnSpc>
                <a:spcPct val="100000"/>
              </a:lnSpc>
              <a:spcBef>
                <a:spcPts val="0"/>
              </a:spcBef>
              <a:buSzTx/>
              <a:buNone/>
              <a:defRPr sz="1400">
                <a:solidFill>
                  <a:srgbClr val="000000"/>
                </a:solidFill>
              </a:defRPr>
            </a:pPr>
            <a:r>
              <a:t>Contains all fields for all types of users </a:t>
            </a:r>
            <a:r>
              <a:rPr sz="1800"/>
              <a:t>(e.g. departments)</a:t>
            </a:r>
            <a:r>
              <a:t>.</a:t>
            </a:r>
          </a:p>
          <a:p>
            <a:pPr marL="0" lvl="2" indent="0">
              <a:lnSpc>
                <a:spcPct val="100000"/>
              </a:lnSpc>
              <a:spcBef>
                <a:spcPts val="0"/>
              </a:spcBef>
              <a:buSzTx/>
              <a:buNone/>
              <a:defRPr sz="1400">
                <a:solidFill>
                  <a:srgbClr val="000000"/>
                </a:solidFill>
              </a:defRPr>
            </a:pPr>
            <a:endParaRPr sz="2000">
              <a:effectLst>
                <a:outerShdw blurRad="12700" dist="25400" dir="2700000" rotWithShape="0">
                  <a:srgbClr val="000000"/>
                </a:outerShdw>
              </a:effectLst>
            </a:endParaRPr>
          </a:p>
          <a:p>
            <a:pPr marL="0" lvl="1" indent="0">
              <a:lnSpc>
                <a:spcPct val="100000"/>
              </a:lnSpc>
              <a:spcBef>
                <a:spcPts val="0"/>
              </a:spcBef>
              <a:buSzTx/>
              <a:buNone/>
              <a:defRPr sz="1400">
                <a:solidFill>
                  <a:srgbClr val="000000"/>
                </a:solidFill>
              </a:defRPr>
            </a:pPr>
            <a:r>
              <a:t>Data dictionary:</a:t>
            </a:r>
            <a:endParaRPr sz="2400" b="1">
              <a:effectLst>
                <a:outerShdw blurRad="12700" dist="25400" dir="2700000" rotWithShape="0">
                  <a:srgbClr val="000000"/>
                </a:outerShdw>
              </a:effectLst>
            </a:endParaRPr>
          </a:p>
          <a:p>
            <a:pPr marL="0" lvl="2" indent="0">
              <a:lnSpc>
                <a:spcPct val="100000"/>
              </a:lnSpc>
              <a:spcBef>
                <a:spcPts val="0"/>
              </a:spcBef>
              <a:buSzTx/>
              <a:buNone/>
              <a:defRPr sz="1400">
                <a:solidFill>
                  <a:srgbClr val="000000"/>
                </a:solidFill>
              </a:defRPr>
            </a:pPr>
            <a:r>
              <a:t>Holds information about the database necessary to enable it to work in different views for different types of users e.g. departments.</a:t>
            </a:r>
            <a:endParaRPr sz="2000">
              <a:effectLst>
                <a:outerShdw blurRad="12700" dist="25400" dir="2700000" rotWithShape="0">
                  <a:srgbClr val="000000"/>
                </a:outerShdw>
              </a:effectLst>
            </a:endParaRPr>
          </a:p>
          <a:p>
            <a:pPr marL="0" lvl="3" indent="0">
              <a:lnSpc>
                <a:spcPct val="100000"/>
              </a:lnSpc>
              <a:spcBef>
                <a:spcPts val="0"/>
              </a:spcBef>
              <a:buSzTx/>
              <a:buNone/>
              <a:defRPr sz="1400">
                <a:solidFill>
                  <a:srgbClr val="000000"/>
                </a:solidFill>
              </a:defRPr>
            </a:pPr>
            <a:r>
              <a:t>Structures of logical / virtual tables or views, Relationships, Fields (names, data types, validation, descriptions etc…).</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775" name="Google Shape;129;p2"/>
          <p:cNvSpPr txBox="1">
            <a:spLocks noGrp="1"/>
          </p:cNvSpPr>
          <p:nvPr>
            <p:ph type="title"/>
          </p:nvPr>
        </p:nvSpPr>
        <p:spPr>
          <a:xfrm>
            <a:off x="1981200" y="581025"/>
            <a:ext cx="8229600" cy="838200"/>
          </a:xfrm>
          <a:prstGeom prst="rect">
            <a:avLst/>
          </a:prstGeom>
        </p:spPr>
        <p:txBody>
          <a:bodyPr lIns="0" tIns="0" rIns="0" bIns="0" anchor="b"/>
          <a:lstStyle/>
          <a:p>
            <a:r>
              <a:t>Components of database system</a:t>
            </a:r>
          </a:p>
        </p:txBody>
      </p:sp>
      <p:sp>
        <p:nvSpPr>
          <p:cNvPr id="776"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Font typeface="Wingdings"/>
              <a:defRPr sz="1800">
                <a:solidFill>
                  <a:srgbClr val="000000"/>
                </a:solidFill>
              </a:defRPr>
            </a:pPr>
            <a:r>
              <a:t>Four components of database system are:</a:t>
            </a:r>
          </a:p>
          <a:p>
            <a:pPr marL="236537" indent="-236537">
              <a:lnSpc>
                <a:spcPct val="100000"/>
              </a:lnSpc>
              <a:buClr>
                <a:srgbClr val="2F6B89"/>
              </a:buClr>
              <a:buSzPct val="100000"/>
              <a:buChar char="▪"/>
              <a:defRPr sz="1800">
                <a:solidFill>
                  <a:srgbClr val="000000"/>
                </a:solidFill>
              </a:defRPr>
            </a:pPr>
            <a:r>
              <a:t>Data.</a:t>
            </a:r>
          </a:p>
          <a:p>
            <a:pPr marL="236537" indent="-236537">
              <a:lnSpc>
                <a:spcPct val="100000"/>
              </a:lnSpc>
              <a:buClr>
                <a:srgbClr val="2F6B89"/>
              </a:buClr>
              <a:buSzPct val="100000"/>
              <a:buChar char="▪"/>
              <a:defRPr sz="1800">
                <a:solidFill>
                  <a:srgbClr val="000000"/>
                </a:solidFill>
              </a:defRPr>
            </a:pPr>
            <a:r>
              <a:t>Software.</a:t>
            </a:r>
          </a:p>
          <a:p>
            <a:pPr marL="236537" indent="-236537">
              <a:lnSpc>
                <a:spcPct val="100000"/>
              </a:lnSpc>
              <a:buClr>
                <a:srgbClr val="2F6B89"/>
              </a:buClr>
              <a:buSzPct val="100000"/>
              <a:buChar char="▪"/>
              <a:defRPr sz="1800">
                <a:solidFill>
                  <a:srgbClr val="000000"/>
                </a:solidFill>
              </a:defRPr>
            </a:pPr>
            <a:r>
              <a:t>Hardware.</a:t>
            </a:r>
          </a:p>
          <a:p>
            <a:pPr marL="236537" indent="-236537">
              <a:lnSpc>
                <a:spcPct val="100000"/>
              </a:lnSpc>
              <a:buClr>
                <a:srgbClr val="2F6B89"/>
              </a:buClr>
              <a:buSzPct val="100000"/>
              <a:buChar char="▪"/>
              <a:defRPr sz="1800">
                <a:solidFill>
                  <a:srgbClr val="000000"/>
                </a:solidFill>
              </a:defRPr>
            </a:pPr>
            <a:r>
              <a:t>Users.</a:t>
            </a:r>
          </a:p>
        </p:txBody>
      </p:sp>
      <p:sp>
        <p:nvSpPr>
          <p:cNvPr id="777"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26</a:t>
            </a:fld>
            <a:r>
              <a:t>￼</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780" name="Google Shape;129;p2"/>
          <p:cNvSpPr txBox="1">
            <a:spLocks noGrp="1"/>
          </p:cNvSpPr>
          <p:nvPr>
            <p:ph type="title"/>
          </p:nvPr>
        </p:nvSpPr>
        <p:spPr>
          <a:xfrm>
            <a:off x="1981200" y="581025"/>
            <a:ext cx="8229600" cy="838200"/>
          </a:xfrm>
          <a:prstGeom prst="rect">
            <a:avLst/>
          </a:prstGeom>
        </p:spPr>
        <p:txBody>
          <a:bodyPr lIns="0" tIns="0" rIns="0" bIns="0" anchor="b"/>
          <a:lstStyle/>
          <a:p>
            <a:r>
              <a:t>Layered database architecture</a:t>
            </a:r>
          </a:p>
        </p:txBody>
      </p:sp>
      <p:pic>
        <p:nvPicPr>
          <p:cNvPr id="781" name="image.pdf" descr="image.pdf"/>
          <p:cNvPicPr>
            <a:picLocks noChangeAspect="1"/>
          </p:cNvPicPr>
          <p:nvPr/>
        </p:nvPicPr>
        <p:blipFill>
          <a:blip r:embed="rId2">
            <a:extLst/>
          </a:blip>
          <a:stretch>
            <a:fillRect/>
          </a:stretch>
        </p:blipFill>
        <p:spPr>
          <a:xfrm>
            <a:off x="3108325" y="1881187"/>
            <a:ext cx="6111875" cy="4138613"/>
          </a:xfrm>
          <a:prstGeom prst="rect">
            <a:avLst/>
          </a:prstGeom>
          <a:ln w="12700">
            <a:miter lim="400000"/>
          </a:ln>
        </p:spPr>
      </p:pic>
      <p:sp>
        <p:nvSpPr>
          <p:cNvPr id="782"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27</a:t>
            </a:fld>
            <a:r>
              <a: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
        <p:nvSpPr>
          <p:cNvPr id="785" name="Google Shape;128;p2"/>
          <p:cNvSpPr txBox="1">
            <a:spLocks noGrp="1"/>
          </p:cNvSpPr>
          <p:nvPr>
            <p:ph type="body" idx="1"/>
          </p:nvPr>
        </p:nvSpPr>
        <p:spPr>
          <a:xfrm>
            <a:off x="2057400" y="1981200"/>
            <a:ext cx="8153400" cy="4343400"/>
          </a:xfrm>
          <a:prstGeom prst="rect">
            <a:avLst/>
          </a:prstGeom>
        </p:spPr>
        <p:txBody>
          <a:bodyPr lIns="45719" tIns="45719" rIns="45719" bIns="45719"/>
          <a:lstStyle/>
          <a:p>
            <a:pPr marL="236537" indent="-236537">
              <a:lnSpc>
                <a:spcPct val="100000"/>
              </a:lnSpc>
              <a:buClr>
                <a:srgbClr val="2F6B89"/>
              </a:buClr>
              <a:buSzPct val="100000"/>
              <a:buChar char="▪"/>
              <a:defRPr sz="1800">
                <a:solidFill>
                  <a:srgbClr val="000000"/>
                </a:solidFill>
              </a:defRPr>
            </a:pPr>
            <a:r>
              <a:t>Sharing of data.</a:t>
            </a:r>
          </a:p>
          <a:p>
            <a:pPr marL="236537" indent="-236537">
              <a:lnSpc>
                <a:spcPct val="100000"/>
              </a:lnSpc>
              <a:buClr>
                <a:srgbClr val="2F6B89"/>
              </a:buClr>
              <a:buSzPct val="100000"/>
              <a:buChar char="▪"/>
              <a:defRPr sz="1800">
                <a:solidFill>
                  <a:srgbClr val="000000"/>
                </a:solidFill>
              </a:defRPr>
            </a:pPr>
            <a:r>
              <a:t>Reduction of Redundancy.</a:t>
            </a:r>
          </a:p>
          <a:p>
            <a:pPr marL="236537" indent="-236537">
              <a:lnSpc>
                <a:spcPct val="100000"/>
              </a:lnSpc>
              <a:buClr>
                <a:srgbClr val="2F6B89"/>
              </a:buClr>
              <a:buSzPct val="100000"/>
              <a:buChar char="▪"/>
              <a:defRPr sz="1800">
                <a:solidFill>
                  <a:srgbClr val="000000"/>
                </a:solidFill>
              </a:defRPr>
            </a:pPr>
            <a:r>
              <a:t>Avoidance of Inconsistency.</a:t>
            </a:r>
          </a:p>
          <a:p>
            <a:pPr marL="236537" indent="-236537">
              <a:lnSpc>
                <a:spcPct val="100000"/>
              </a:lnSpc>
              <a:buClr>
                <a:srgbClr val="2F6B89"/>
              </a:buClr>
              <a:buSzPct val="100000"/>
              <a:buChar char="▪"/>
              <a:defRPr sz="1800">
                <a:solidFill>
                  <a:srgbClr val="000000"/>
                </a:solidFill>
              </a:defRPr>
            </a:pPr>
            <a:r>
              <a:t>Maintenance of Integrity.</a:t>
            </a:r>
          </a:p>
          <a:p>
            <a:pPr marL="236537" indent="-236537">
              <a:lnSpc>
                <a:spcPct val="100000"/>
              </a:lnSpc>
              <a:buClr>
                <a:srgbClr val="2F6B89"/>
              </a:buClr>
              <a:buSzPct val="100000"/>
              <a:buChar char="▪"/>
              <a:defRPr sz="1800">
                <a:solidFill>
                  <a:srgbClr val="000000"/>
                </a:solidFill>
              </a:defRPr>
            </a:pPr>
            <a:r>
              <a:t>Enforcement of Security and Standards.</a:t>
            </a:r>
          </a:p>
          <a:p>
            <a:pPr marL="236537" indent="-236537">
              <a:lnSpc>
                <a:spcPct val="100000"/>
              </a:lnSpc>
              <a:buClr>
                <a:srgbClr val="2F6B89"/>
              </a:buClr>
              <a:buSzPct val="100000"/>
              <a:buChar char="▪"/>
              <a:defRPr sz="1800">
                <a:solidFill>
                  <a:srgbClr val="000000"/>
                </a:solidFill>
              </a:defRPr>
            </a:pPr>
            <a:r>
              <a:t>Transaction Support can be provided.</a:t>
            </a:r>
          </a:p>
          <a:p>
            <a:pPr marL="236537" indent="-236537">
              <a:lnSpc>
                <a:spcPct val="100000"/>
              </a:lnSpc>
              <a:buClr>
                <a:srgbClr val="2F6B89"/>
              </a:buClr>
              <a:buSzPct val="100000"/>
              <a:buChar char="▪"/>
              <a:defRPr sz="1800">
                <a:solidFill>
                  <a:srgbClr val="000000"/>
                </a:solidFill>
              </a:defRPr>
            </a:pPr>
            <a:r>
              <a:t>Conflicting requirements can be balanced.</a:t>
            </a:r>
          </a:p>
        </p:txBody>
      </p:sp>
      <p:sp>
        <p:nvSpPr>
          <p:cNvPr id="786" name="Google Shape;129;p2"/>
          <p:cNvSpPr txBox="1">
            <a:spLocks noGrp="1"/>
          </p:cNvSpPr>
          <p:nvPr>
            <p:ph type="title"/>
          </p:nvPr>
        </p:nvSpPr>
        <p:spPr>
          <a:xfrm>
            <a:off x="1981200" y="581025"/>
            <a:ext cx="8229600" cy="838200"/>
          </a:xfrm>
          <a:prstGeom prst="rect">
            <a:avLst/>
          </a:prstGeom>
        </p:spPr>
        <p:txBody>
          <a:bodyPr lIns="0" tIns="0" rIns="0" bIns="0" anchor="b"/>
          <a:lstStyle/>
          <a:p>
            <a:r>
              <a:t>Features of database system</a:t>
            </a:r>
          </a:p>
        </p:txBody>
      </p:sp>
      <p:sp>
        <p:nvSpPr>
          <p:cNvPr id="787"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28</a:t>
            </a:fld>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785">
                                            <p:bg/>
                                          </p:spTgt>
                                        </p:tgtEl>
                                        <p:attrNameLst>
                                          <p:attrName>style.visibility</p:attrName>
                                        </p:attrNameLst>
                                      </p:cBhvr>
                                      <p:to>
                                        <p:strVal val="visible"/>
                                      </p:to>
                                    </p:set>
                                    <p:animEffect transition="in" filter="wipe(left)">
                                      <p:cBhvr>
                                        <p:cTn id="7" dur="500"/>
                                        <p:tgtEl>
                                          <p:spTgt spid="785">
                                            <p:bg/>
                                          </p:spTgt>
                                        </p:tgtEl>
                                      </p:cBhvr>
                                    </p:animEffect>
                                  </p:childTnLst>
                                </p:cTn>
                              </p:par>
                              <p:par>
                                <p:cTn id="8" presetID="22" presetClass="entr" presetSubtype="8" fill="hold" grpId="0" nodeType="withEffect">
                                  <p:stCondLst>
                                    <p:cond delay="0"/>
                                  </p:stCondLst>
                                  <p:iterate>
                                    <p:tmAbs val="0"/>
                                  </p:iterate>
                                  <p:childTnLst>
                                    <p:set>
                                      <p:cBhvr>
                                        <p:cTn id="9" fill="hold"/>
                                        <p:tgtEl>
                                          <p:spTgt spid="785">
                                            <p:txEl>
                                              <p:pRg st="0" end="0"/>
                                            </p:txEl>
                                          </p:spTgt>
                                        </p:tgtEl>
                                        <p:attrNameLst>
                                          <p:attrName>style.visibility</p:attrName>
                                        </p:attrNameLst>
                                      </p:cBhvr>
                                      <p:to>
                                        <p:strVal val="visible"/>
                                      </p:to>
                                    </p:set>
                                    <p:animEffect transition="in" filter="wipe(left)">
                                      <p:cBhvr>
                                        <p:cTn id="10" dur="500"/>
                                        <p:tgtEl>
                                          <p:spTgt spid="78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785">
                                            <p:txEl>
                                              <p:pRg st="1" end="1"/>
                                            </p:txEl>
                                          </p:spTgt>
                                        </p:tgtEl>
                                        <p:attrNameLst>
                                          <p:attrName>style.visibility</p:attrName>
                                        </p:attrNameLst>
                                      </p:cBhvr>
                                      <p:to>
                                        <p:strVal val="visible"/>
                                      </p:to>
                                    </p:set>
                                    <p:animEffect transition="in" filter="wipe(left)">
                                      <p:cBhvr>
                                        <p:cTn id="15" dur="500"/>
                                        <p:tgtEl>
                                          <p:spTgt spid="78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785">
                                            <p:txEl>
                                              <p:pRg st="2" end="2"/>
                                            </p:txEl>
                                          </p:spTgt>
                                        </p:tgtEl>
                                        <p:attrNameLst>
                                          <p:attrName>style.visibility</p:attrName>
                                        </p:attrNameLst>
                                      </p:cBhvr>
                                      <p:to>
                                        <p:strVal val="visible"/>
                                      </p:to>
                                    </p:set>
                                    <p:animEffect transition="in" filter="wipe(left)">
                                      <p:cBhvr>
                                        <p:cTn id="20" dur="500"/>
                                        <p:tgtEl>
                                          <p:spTgt spid="78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785">
                                            <p:txEl>
                                              <p:pRg st="3" end="3"/>
                                            </p:txEl>
                                          </p:spTgt>
                                        </p:tgtEl>
                                        <p:attrNameLst>
                                          <p:attrName>style.visibility</p:attrName>
                                        </p:attrNameLst>
                                      </p:cBhvr>
                                      <p:to>
                                        <p:strVal val="visible"/>
                                      </p:to>
                                    </p:set>
                                    <p:animEffect transition="in" filter="wipe(left)">
                                      <p:cBhvr>
                                        <p:cTn id="25" dur="500"/>
                                        <p:tgtEl>
                                          <p:spTgt spid="78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iterate>
                                    <p:tmAbs val="0"/>
                                  </p:iterate>
                                  <p:childTnLst>
                                    <p:set>
                                      <p:cBhvr>
                                        <p:cTn id="29" fill="hold"/>
                                        <p:tgtEl>
                                          <p:spTgt spid="785">
                                            <p:txEl>
                                              <p:pRg st="4" end="4"/>
                                            </p:txEl>
                                          </p:spTgt>
                                        </p:tgtEl>
                                        <p:attrNameLst>
                                          <p:attrName>style.visibility</p:attrName>
                                        </p:attrNameLst>
                                      </p:cBhvr>
                                      <p:to>
                                        <p:strVal val="visible"/>
                                      </p:to>
                                    </p:set>
                                    <p:animEffect transition="in" filter="wipe(left)">
                                      <p:cBhvr>
                                        <p:cTn id="30" dur="500"/>
                                        <p:tgtEl>
                                          <p:spTgt spid="78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iterate>
                                    <p:tmAbs val="0"/>
                                  </p:iterate>
                                  <p:childTnLst>
                                    <p:set>
                                      <p:cBhvr>
                                        <p:cTn id="34" fill="hold"/>
                                        <p:tgtEl>
                                          <p:spTgt spid="785">
                                            <p:txEl>
                                              <p:pRg st="5" end="5"/>
                                            </p:txEl>
                                          </p:spTgt>
                                        </p:tgtEl>
                                        <p:attrNameLst>
                                          <p:attrName>style.visibility</p:attrName>
                                        </p:attrNameLst>
                                      </p:cBhvr>
                                      <p:to>
                                        <p:strVal val="visible"/>
                                      </p:to>
                                    </p:set>
                                    <p:animEffect transition="in" filter="wipe(left)">
                                      <p:cBhvr>
                                        <p:cTn id="35" dur="500"/>
                                        <p:tgtEl>
                                          <p:spTgt spid="78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iterate>
                                    <p:tmAbs val="0"/>
                                  </p:iterate>
                                  <p:childTnLst>
                                    <p:set>
                                      <p:cBhvr>
                                        <p:cTn id="39" fill="hold"/>
                                        <p:tgtEl>
                                          <p:spTgt spid="785">
                                            <p:txEl>
                                              <p:pRg st="6" end="6"/>
                                            </p:txEl>
                                          </p:spTgt>
                                        </p:tgtEl>
                                        <p:attrNameLst>
                                          <p:attrName>style.visibility</p:attrName>
                                        </p:attrNameLst>
                                      </p:cBhvr>
                                      <p:to>
                                        <p:strVal val="visible"/>
                                      </p:to>
                                    </p:set>
                                    <p:animEffect transition="in" filter="wipe(left)">
                                      <p:cBhvr>
                                        <p:cTn id="40" dur="500"/>
                                        <p:tgtEl>
                                          <p:spTgt spid="78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5" grpId="0"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
        <p:nvSpPr>
          <p:cNvPr id="790" name="Google Shape;128;p2"/>
          <p:cNvSpPr txBox="1">
            <a:spLocks noGrp="1"/>
          </p:cNvSpPr>
          <p:nvPr>
            <p:ph type="body" idx="1"/>
          </p:nvPr>
        </p:nvSpPr>
        <p:spPr>
          <a:xfrm>
            <a:off x="1981200" y="1984375"/>
            <a:ext cx="8229600" cy="4114800"/>
          </a:xfrm>
          <a:prstGeom prst="rect">
            <a:avLst/>
          </a:prstGeom>
        </p:spPr>
        <p:txBody>
          <a:bodyPr lIns="45719" tIns="45719" rIns="45719" bIns="45719"/>
          <a:lstStyle/>
          <a:p>
            <a:pPr marL="236537" indent="-236537">
              <a:lnSpc>
                <a:spcPct val="100000"/>
              </a:lnSpc>
              <a:buClr>
                <a:srgbClr val="000000"/>
              </a:buClr>
              <a:buSzPct val="100000"/>
              <a:buChar char="▪"/>
              <a:defRPr sz="1800">
                <a:solidFill>
                  <a:srgbClr val="000000"/>
                </a:solidFill>
              </a:defRPr>
            </a:pPr>
            <a:r>
              <a:t>End Users.</a:t>
            </a:r>
          </a:p>
          <a:p>
            <a:pPr marL="236537" indent="-236537">
              <a:lnSpc>
                <a:spcPct val="100000"/>
              </a:lnSpc>
              <a:buClr>
                <a:srgbClr val="000000"/>
              </a:buClr>
              <a:buSzPct val="100000"/>
              <a:buChar char="▪"/>
              <a:defRPr sz="1800">
                <a:solidFill>
                  <a:srgbClr val="000000"/>
                </a:solidFill>
              </a:defRPr>
            </a:pPr>
            <a:r>
              <a:t>Application Programmers.</a:t>
            </a:r>
          </a:p>
          <a:p>
            <a:pPr marL="236537" indent="-236537">
              <a:lnSpc>
                <a:spcPct val="100000"/>
              </a:lnSpc>
              <a:buClr>
                <a:srgbClr val="000000"/>
              </a:buClr>
              <a:buSzPct val="100000"/>
              <a:buChar char="▪"/>
              <a:defRPr sz="1800">
                <a:solidFill>
                  <a:srgbClr val="000000"/>
                </a:solidFill>
              </a:defRPr>
            </a:pPr>
            <a:r>
              <a:t>Database Administrators.</a:t>
            </a:r>
          </a:p>
        </p:txBody>
      </p:sp>
      <p:sp>
        <p:nvSpPr>
          <p:cNvPr id="791" name="Google Shape;129;p2"/>
          <p:cNvSpPr txBox="1">
            <a:spLocks noGrp="1"/>
          </p:cNvSpPr>
          <p:nvPr>
            <p:ph type="title"/>
          </p:nvPr>
        </p:nvSpPr>
        <p:spPr>
          <a:xfrm>
            <a:off x="1981200" y="581025"/>
            <a:ext cx="8229600" cy="838200"/>
          </a:xfrm>
          <a:prstGeom prst="rect">
            <a:avLst/>
          </a:prstGeom>
        </p:spPr>
        <p:txBody>
          <a:bodyPr lIns="0" tIns="0" rIns="0" bIns="0" anchor="b"/>
          <a:lstStyle/>
          <a:p>
            <a:r>
              <a:t>Database users</a:t>
            </a:r>
          </a:p>
        </p:txBody>
      </p:sp>
      <p:sp>
        <p:nvSpPr>
          <p:cNvPr id="792"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29</a:t>
            </a:fld>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790">
                                            <p:bg/>
                                          </p:spTgt>
                                        </p:tgtEl>
                                        <p:attrNameLst>
                                          <p:attrName>style.visibility</p:attrName>
                                        </p:attrNameLst>
                                      </p:cBhvr>
                                      <p:to>
                                        <p:strVal val="visible"/>
                                      </p:to>
                                    </p:set>
                                    <p:animEffect transition="in" filter="wipe(left)">
                                      <p:cBhvr>
                                        <p:cTn id="7" dur="500"/>
                                        <p:tgtEl>
                                          <p:spTgt spid="790">
                                            <p:bg/>
                                          </p:spTgt>
                                        </p:tgtEl>
                                      </p:cBhvr>
                                    </p:animEffect>
                                  </p:childTnLst>
                                </p:cTn>
                              </p:par>
                              <p:par>
                                <p:cTn id="8" presetID="22" presetClass="entr" presetSubtype="8" fill="hold" grpId="0" nodeType="withEffect">
                                  <p:stCondLst>
                                    <p:cond delay="0"/>
                                  </p:stCondLst>
                                  <p:iterate>
                                    <p:tmAbs val="0"/>
                                  </p:iterate>
                                  <p:childTnLst>
                                    <p:set>
                                      <p:cBhvr>
                                        <p:cTn id="9" fill="hold"/>
                                        <p:tgtEl>
                                          <p:spTgt spid="790">
                                            <p:txEl>
                                              <p:pRg st="0" end="0"/>
                                            </p:txEl>
                                          </p:spTgt>
                                        </p:tgtEl>
                                        <p:attrNameLst>
                                          <p:attrName>style.visibility</p:attrName>
                                        </p:attrNameLst>
                                      </p:cBhvr>
                                      <p:to>
                                        <p:strVal val="visible"/>
                                      </p:to>
                                    </p:set>
                                    <p:animEffect transition="in" filter="wipe(left)">
                                      <p:cBhvr>
                                        <p:cTn id="10" dur="500"/>
                                        <p:tgtEl>
                                          <p:spTgt spid="79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790">
                                            <p:txEl>
                                              <p:pRg st="1" end="1"/>
                                            </p:txEl>
                                          </p:spTgt>
                                        </p:tgtEl>
                                        <p:attrNameLst>
                                          <p:attrName>style.visibility</p:attrName>
                                        </p:attrNameLst>
                                      </p:cBhvr>
                                      <p:to>
                                        <p:strVal val="visible"/>
                                      </p:to>
                                    </p:set>
                                    <p:animEffect transition="in" filter="wipe(left)">
                                      <p:cBhvr>
                                        <p:cTn id="15" dur="500"/>
                                        <p:tgtEl>
                                          <p:spTgt spid="79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p:tmAbs val="0"/>
                                  </p:iterate>
                                  <p:childTnLst>
                                    <p:set>
                                      <p:cBhvr>
                                        <p:cTn id="19" fill="hold"/>
                                        <p:tgtEl>
                                          <p:spTgt spid="790">
                                            <p:txEl>
                                              <p:pRg st="2" end="2"/>
                                            </p:txEl>
                                          </p:spTgt>
                                        </p:tgtEl>
                                        <p:attrNameLst>
                                          <p:attrName>style.visibility</p:attrName>
                                        </p:attrNameLst>
                                      </p:cBhvr>
                                      <p:to>
                                        <p:strVal val="visible"/>
                                      </p:to>
                                    </p:set>
                                    <p:animEffect transition="in" filter="wipe(left)">
                                      <p:cBhvr>
                                        <p:cTn id="20" dur="500"/>
                                        <p:tgtEl>
                                          <p:spTgt spid="7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 grpId="0"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D74AE-156F-5417-16F3-ADC1D4A285C2}"/>
              </a:ext>
            </a:extLst>
          </p:cNvPr>
          <p:cNvSpPr>
            <a:spLocks noGrp="1"/>
          </p:cNvSpPr>
          <p:nvPr>
            <p:ph type="body" sz="quarter" idx="14"/>
          </p:nvPr>
        </p:nvSpPr>
        <p:spPr>
          <a:xfrm>
            <a:off x="463549" y="1050251"/>
            <a:ext cx="11500924" cy="4539180"/>
          </a:xfrm>
        </p:spPr>
        <p:txBody>
          <a:bodyPr>
            <a:normAutofit lnSpcReduction="10000"/>
          </a:bodyPr>
          <a:lstStyle/>
          <a:p>
            <a:pPr marL="342900" indent="-342900">
              <a:buFont typeface="Arial" panose="020B0604020202020204" pitchFamily="34" charset="0"/>
              <a:buChar char="•"/>
            </a:pPr>
            <a:r>
              <a:rPr lang="en-US" dirty="0"/>
              <a:t>Transaction is a unit of program execution that accesses and possibly updates various data items</a:t>
            </a:r>
            <a:endParaRPr lang="en-IN" dirty="0"/>
          </a:p>
          <a:p>
            <a:pPr marL="342900" indent="-342900">
              <a:buFont typeface="Arial" panose="020B0604020202020204" pitchFamily="34" charset="0"/>
              <a:buChar char="•"/>
            </a:pPr>
            <a:r>
              <a:rPr lang="en-US" dirty="0"/>
              <a:t>To preserve the integrity of data the DBMS must ensure ACID Properties</a:t>
            </a:r>
          </a:p>
          <a:p>
            <a:pPr marL="1028700" lvl="1" indent="-342900">
              <a:buFont typeface="Wingdings" panose="05000000000000000000" pitchFamily="2" charset="2"/>
              <a:buChar char="v"/>
            </a:pPr>
            <a:r>
              <a:rPr lang="en-US" dirty="0"/>
              <a:t>Atomicity</a:t>
            </a:r>
          </a:p>
          <a:p>
            <a:pPr marL="1028700" lvl="1" indent="-342900">
              <a:buFont typeface="Wingdings" panose="05000000000000000000" pitchFamily="2" charset="2"/>
              <a:buChar char="v"/>
            </a:pPr>
            <a:r>
              <a:rPr lang="en-US" dirty="0"/>
              <a:t>Consistency</a:t>
            </a:r>
          </a:p>
          <a:p>
            <a:pPr marL="1028700" lvl="1" indent="-342900">
              <a:buFont typeface="Wingdings" panose="05000000000000000000" pitchFamily="2" charset="2"/>
              <a:buChar char="v"/>
            </a:pPr>
            <a:r>
              <a:rPr lang="en-US" dirty="0"/>
              <a:t>Isolation</a:t>
            </a:r>
          </a:p>
          <a:p>
            <a:pPr marL="1028700" lvl="1" indent="-342900">
              <a:buFont typeface="Wingdings" panose="05000000000000000000" pitchFamily="2" charset="2"/>
              <a:buChar char="v"/>
            </a:pPr>
            <a:r>
              <a:rPr lang="en-US" dirty="0"/>
              <a:t>Durability</a:t>
            </a:r>
          </a:p>
          <a:p>
            <a:pPr marL="342900" indent="-342900">
              <a:buFont typeface="Arial" panose="020B0604020202020204" pitchFamily="34" charset="0"/>
              <a:buChar char="•"/>
            </a:pPr>
            <a:r>
              <a:rPr lang="en-US" dirty="0"/>
              <a:t>DBMS should maintain different transaction states (active, failed, committed, aborted, partially committed…etc.)</a:t>
            </a:r>
          </a:p>
          <a:p>
            <a:pPr marL="342900" indent="-342900">
              <a:buFont typeface="Arial" panose="020B0604020202020204" pitchFamily="34" charset="0"/>
              <a:buChar char="•"/>
            </a:pPr>
            <a:r>
              <a:rPr lang="en-US" dirty="0"/>
              <a:t>It must support concurrent executions</a:t>
            </a:r>
          </a:p>
          <a:p>
            <a:pPr marL="342900" indent="-342900">
              <a:buFont typeface="Arial" panose="020B0604020202020204" pitchFamily="34" charset="0"/>
              <a:buChar char="•"/>
            </a:pPr>
            <a:r>
              <a:rPr lang="en-US" dirty="0"/>
              <a:t>Problems associated with transactions</a:t>
            </a:r>
          </a:p>
          <a:p>
            <a:pPr marL="1028700" lvl="1" indent="-342900">
              <a:buFont typeface="Wingdings" panose="05000000000000000000" pitchFamily="2" charset="2"/>
              <a:buChar char="v"/>
            </a:pPr>
            <a:r>
              <a:rPr lang="en-US" dirty="0"/>
              <a:t>Lost Update</a:t>
            </a:r>
          </a:p>
          <a:p>
            <a:pPr marL="1028700" lvl="1" indent="-342900">
              <a:buFont typeface="Wingdings" panose="05000000000000000000" pitchFamily="2" charset="2"/>
              <a:buChar char="v"/>
            </a:pPr>
            <a:r>
              <a:rPr lang="en-US" dirty="0"/>
              <a:t>Dirty Read</a:t>
            </a:r>
          </a:p>
          <a:p>
            <a:pPr marL="1028700" lvl="1" indent="-342900">
              <a:buFont typeface="Wingdings" panose="05000000000000000000" pitchFamily="2" charset="2"/>
              <a:buChar char="v"/>
            </a:pPr>
            <a:r>
              <a:rPr lang="en-US" dirty="0"/>
              <a:t>Phantom Read Record</a:t>
            </a:r>
          </a:p>
          <a:p>
            <a:endParaRPr lang="en-US" dirty="0"/>
          </a:p>
        </p:txBody>
      </p:sp>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463550" y="337035"/>
            <a:ext cx="11260278" cy="713216"/>
          </a:xfrm>
        </p:spPr>
        <p:txBody>
          <a:bodyPr/>
          <a:lstStyle/>
          <a:p>
            <a:pPr algn="ctr"/>
            <a:r>
              <a:rPr lang="en-US" dirty="0"/>
              <a:t>Data for Business Transaction Management</a:t>
            </a:r>
            <a:endParaRPr lang="en-IN" dirty="0"/>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3</a:t>
            </a:fld>
            <a:endParaRPr lang="en-IN" dirty="0"/>
          </a:p>
        </p:txBody>
      </p:sp>
    </p:spTree>
    <p:extLst>
      <p:ext uri="{BB962C8B-B14F-4D97-AF65-F5344CB8AC3E}">
        <p14:creationId xmlns:p14="http://schemas.microsoft.com/office/powerpoint/2010/main" val="353717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
        <p:nvSpPr>
          <p:cNvPr id="795" name="Google Shape;129;p2"/>
          <p:cNvSpPr txBox="1">
            <a:spLocks noGrp="1"/>
          </p:cNvSpPr>
          <p:nvPr>
            <p:ph type="title"/>
          </p:nvPr>
        </p:nvSpPr>
        <p:spPr>
          <a:xfrm>
            <a:off x="1981200" y="581025"/>
            <a:ext cx="8229600" cy="838200"/>
          </a:xfrm>
          <a:prstGeom prst="rect">
            <a:avLst/>
          </a:prstGeom>
        </p:spPr>
        <p:txBody>
          <a:bodyPr lIns="0" tIns="0" rIns="0" bIns="0" anchor="b"/>
          <a:lstStyle/>
          <a:p>
            <a:r>
              <a:t>Mapping: External conceptual mapping</a:t>
            </a:r>
          </a:p>
        </p:txBody>
      </p:sp>
      <p:sp>
        <p:nvSpPr>
          <p:cNvPr id="796" name="Google Shape;128;p2"/>
          <p:cNvSpPr txBox="1">
            <a:spLocks noGrp="1"/>
          </p:cNvSpPr>
          <p:nvPr>
            <p:ph type="body" idx="1"/>
          </p:nvPr>
        </p:nvSpPr>
        <p:spPr>
          <a:xfrm>
            <a:off x="1981200" y="1987550"/>
            <a:ext cx="8229600" cy="4138613"/>
          </a:xfrm>
          <a:prstGeom prst="rect">
            <a:avLst/>
          </a:prstGeom>
        </p:spPr>
        <p:txBody>
          <a:bodyPr lIns="45719" tIns="45719" rIns="45719" bIns="45719"/>
          <a:lstStyle>
            <a:lvl1pPr marL="236537" indent="-236537">
              <a:lnSpc>
                <a:spcPct val="100000"/>
              </a:lnSpc>
              <a:buClr>
                <a:srgbClr val="2F6B89"/>
              </a:buClr>
              <a:buSzPct val="100000"/>
              <a:buChar char="▪"/>
              <a:defRPr sz="1800">
                <a:solidFill>
                  <a:srgbClr val="000000"/>
                </a:solidFill>
              </a:defRPr>
            </a:lvl1pPr>
          </a:lstStyle>
          <a:p>
            <a:r>
              <a:t>The logical level contains the representation of data, indirectly data would be stored in files at the physical level. External conceptual mapping is a mapping between a view at the external level with an object at the logical level.</a:t>
            </a:r>
          </a:p>
        </p:txBody>
      </p:sp>
      <p:sp>
        <p:nvSpPr>
          <p:cNvPr id="797"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30</a:t>
            </a:fld>
            <a:r>
              <a:t>￼</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
        <p:nvSpPr>
          <p:cNvPr id="800" name="Google Shape;129;p2"/>
          <p:cNvSpPr txBox="1">
            <a:spLocks noGrp="1"/>
          </p:cNvSpPr>
          <p:nvPr>
            <p:ph type="title"/>
          </p:nvPr>
        </p:nvSpPr>
        <p:spPr>
          <a:xfrm>
            <a:off x="1981200" y="581025"/>
            <a:ext cx="8229600" cy="838200"/>
          </a:xfrm>
          <a:prstGeom prst="rect">
            <a:avLst/>
          </a:prstGeom>
        </p:spPr>
        <p:txBody>
          <a:bodyPr lIns="0" tIns="0" rIns="0" bIns="0" anchor="b"/>
          <a:lstStyle/>
          <a:p>
            <a:r>
              <a:t>Conceptual internal mapping</a:t>
            </a:r>
          </a:p>
        </p:txBody>
      </p:sp>
      <p:sp>
        <p:nvSpPr>
          <p:cNvPr id="801" name="Google Shape;128;p2"/>
          <p:cNvSpPr txBox="1">
            <a:spLocks noGrp="1"/>
          </p:cNvSpPr>
          <p:nvPr>
            <p:ph type="body" idx="1"/>
          </p:nvPr>
        </p:nvSpPr>
        <p:spPr>
          <a:xfrm>
            <a:off x="1981200" y="1987550"/>
            <a:ext cx="8229600" cy="4138613"/>
          </a:xfrm>
          <a:prstGeom prst="rect">
            <a:avLst/>
          </a:prstGeom>
        </p:spPr>
        <p:txBody>
          <a:bodyPr lIns="45719" tIns="45719" rIns="45719" bIns="45719"/>
          <a:lstStyle>
            <a:lvl1pPr marL="236537" indent="-236537">
              <a:lnSpc>
                <a:spcPct val="100000"/>
              </a:lnSpc>
              <a:buClr>
                <a:srgbClr val="2F6B89"/>
              </a:buClr>
              <a:buSzPct val="100000"/>
              <a:buChar char="▪"/>
              <a:defRPr sz="1800">
                <a:solidFill>
                  <a:srgbClr val="000000"/>
                </a:solidFill>
              </a:defRPr>
            </a:lvl1pPr>
          </a:lstStyle>
          <a:p>
            <a:r>
              <a:t>The mapping of objects at the logical level of the database with the files at the physical level.</a:t>
            </a:r>
          </a:p>
        </p:txBody>
      </p:sp>
      <p:sp>
        <p:nvSpPr>
          <p:cNvPr id="802"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31</a:t>
            </a:fld>
            <a:r>
              <a: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
        <p:nvSpPr>
          <p:cNvPr id="805" name="Google Shape;129;p2"/>
          <p:cNvSpPr txBox="1">
            <a:spLocks noGrp="1"/>
          </p:cNvSpPr>
          <p:nvPr>
            <p:ph type="title"/>
          </p:nvPr>
        </p:nvSpPr>
        <p:spPr>
          <a:xfrm>
            <a:off x="1981200" y="581025"/>
            <a:ext cx="8229600" cy="838200"/>
          </a:xfrm>
          <a:prstGeom prst="rect">
            <a:avLst/>
          </a:prstGeom>
        </p:spPr>
        <p:txBody>
          <a:bodyPr lIns="0" tIns="0" rIns="0" bIns="0" anchor="b"/>
          <a:lstStyle/>
          <a:p>
            <a:r>
              <a:t>Data independence</a:t>
            </a:r>
          </a:p>
        </p:txBody>
      </p:sp>
      <p:sp>
        <p:nvSpPr>
          <p:cNvPr id="806"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SzPct val="100000"/>
              <a:buChar char="▪"/>
              <a:defRPr sz="1800">
                <a:solidFill>
                  <a:srgbClr val="000000"/>
                </a:solidFill>
              </a:defRPr>
            </a:pPr>
            <a:r>
              <a:t> The separation of data from the programs that use the data. </a:t>
            </a:r>
          </a:p>
          <a:p>
            <a:pPr marL="236537" indent="-236537">
              <a:lnSpc>
                <a:spcPct val="100000"/>
              </a:lnSpc>
              <a:buClr>
                <a:srgbClr val="2F6B89"/>
              </a:buClr>
              <a:buSzPct val="100000"/>
              <a:buChar char="▪"/>
              <a:defRPr sz="1800">
                <a:solidFill>
                  <a:srgbClr val="000000"/>
                </a:solidFill>
              </a:defRPr>
            </a:pPr>
            <a:r>
              <a:t>Nearly all modern applications are based on the principle of data independence. In fact, the whole concept of a database management system (DBMS) supports the notion of data independence since it represents a system for managing data separately from the programs that use the data. In contrast, it is possible to write applications in which the data being processed is actually represented in the program's source code. </a:t>
            </a:r>
          </a:p>
          <a:p>
            <a:pPr marL="236537" indent="-236537">
              <a:lnSpc>
                <a:spcPct val="100000"/>
              </a:lnSpc>
              <a:buClr>
                <a:srgbClr val="2F6B89"/>
              </a:buClr>
              <a:buSzPct val="100000"/>
              <a:buChar char="▪"/>
              <a:defRPr sz="1800">
                <a:solidFill>
                  <a:srgbClr val="000000"/>
                </a:solidFill>
              </a:defRPr>
            </a:pPr>
            <a:r>
              <a:t>This data-dependent approach is very inflexible because it makes it difficult to modify the data and it also makes the data inaccessible to other programs. </a:t>
            </a:r>
          </a:p>
          <a:p>
            <a:pPr marL="236537" indent="-236537">
              <a:lnSpc>
                <a:spcPct val="100000"/>
              </a:lnSpc>
              <a:buClr>
                <a:srgbClr val="2F6B89"/>
              </a:buClr>
              <a:buSzPct val="100000"/>
              <a:buChar char="▪"/>
              <a:defRPr sz="1800">
                <a:solidFill>
                  <a:srgbClr val="000000"/>
                </a:solidFill>
              </a:defRPr>
            </a:pPr>
            <a:r>
              <a:t>It is the immunity of applications to change in physical representation and access technique.</a:t>
            </a:r>
          </a:p>
        </p:txBody>
      </p:sp>
      <p:sp>
        <p:nvSpPr>
          <p:cNvPr id="807"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32</a:t>
            </a:fld>
            <a:r>
              <a:t>￼</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810" name="Google Shape;129;p2"/>
          <p:cNvSpPr txBox="1">
            <a:spLocks noGrp="1"/>
          </p:cNvSpPr>
          <p:nvPr>
            <p:ph type="title"/>
          </p:nvPr>
        </p:nvSpPr>
        <p:spPr>
          <a:xfrm>
            <a:off x="1981200" y="581025"/>
            <a:ext cx="8229600" cy="838200"/>
          </a:xfrm>
          <a:prstGeom prst="rect">
            <a:avLst/>
          </a:prstGeom>
        </p:spPr>
        <p:txBody>
          <a:bodyPr lIns="0" tIns="0" rIns="0" bIns="0" anchor="b"/>
          <a:lstStyle/>
          <a:p>
            <a:r>
              <a:t>Physical data independence</a:t>
            </a:r>
          </a:p>
        </p:txBody>
      </p:sp>
      <p:sp>
        <p:nvSpPr>
          <p:cNvPr id="811"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SzPct val="100000"/>
              <a:buChar char="▪"/>
              <a:defRPr sz="1800">
                <a:solidFill>
                  <a:srgbClr val="000000"/>
                </a:solidFill>
              </a:defRPr>
            </a:pPr>
            <a:r>
              <a:t>It is the capacity to change the internal schema  of a database without having to change the conceptual schema.</a:t>
            </a:r>
          </a:p>
          <a:p>
            <a:pPr marL="236537" indent="-236537">
              <a:lnSpc>
                <a:spcPct val="100000"/>
              </a:lnSpc>
              <a:buClr>
                <a:srgbClr val="2F6B89"/>
              </a:buClr>
              <a:buSzPct val="100000"/>
              <a:buChar char="▪"/>
              <a:defRPr sz="1800">
                <a:solidFill>
                  <a:srgbClr val="000000"/>
                </a:solidFill>
              </a:defRPr>
            </a:pPr>
            <a:r>
              <a:t>All databases guarantee physical data independence.</a:t>
            </a:r>
          </a:p>
          <a:p>
            <a:pPr marL="236537" indent="-236537">
              <a:lnSpc>
                <a:spcPct val="100000"/>
              </a:lnSpc>
              <a:buClr>
                <a:srgbClr val="2F6B89"/>
              </a:buClr>
              <a:buSzPct val="100000"/>
              <a:buChar char="▪"/>
              <a:defRPr sz="1800">
                <a:solidFill>
                  <a:srgbClr val="000000"/>
                </a:solidFill>
              </a:defRPr>
            </a:pPr>
            <a:r>
              <a:t>Affecting physical files, in no way should affect the logical objects.</a:t>
            </a:r>
          </a:p>
        </p:txBody>
      </p:sp>
      <p:sp>
        <p:nvSpPr>
          <p:cNvPr id="812"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33</a:t>
            </a:fld>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
        <p:nvSpPr>
          <p:cNvPr id="815" name="Google Shape;129;p2"/>
          <p:cNvSpPr txBox="1">
            <a:spLocks noGrp="1"/>
          </p:cNvSpPr>
          <p:nvPr>
            <p:ph type="title"/>
          </p:nvPr>
        </p:nvSpPr>
        <p:spPr>
          <a:xfrm>
            <a:off x="1981200" y="581025"/>
            <a:ext cx="8229600" cy="838200"/>
          </a:xfrm>
          <a:prstGeom prst="rect">
            <a:avLst/>
          </a:prstGeom>
        </p:spPr>
        <p:txBody>
          <a:bodyPr lIns="0" tIns="0" rIns="0" bIns="0" anchor="b"/>
          <a:lstStyle/>
          <a:p>
            <a:r>
              <a:t>Logical data independence</a:t>
            </a:r>
          </a:p>
        </p:txBody>
      </p:sp>
      <p:sp>
        <p:nvSpPr>
          <p:cNvPr id="816"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SzPct val="100000"/>
              <a:buChar char="▪"/>
              <a:defRPr sz="1800">
                <a:solidFill>
                  <a:srgbClr val="000000"/>
                </a:solidFill>
              </a:defRPr>
            </a:pPr>
            <a:r>
              <a:t>It can be defined as the capacity to change the conceptual schema without having to change the  external schema or application programs.</a:t>
            </a:r>
          </a:p>
          <a:p>
            <a:pPr marL="236537" indent="-236537">
              <a:lnSpc>
                <a:spcPct val="100000"/>
              </a:lnSpc>
              <a:buClr>
                <a:srgbClr val="2F6B89"/>
              </a:buClr>
              <a:buSzPct val="100000"/>
              <a:buChar char="▪"/>
              <a:defRPr sz="1800">
                <a:solidFill>
                  <a:srgbClr val="000000"/>
                </a:solidFill>
              </a:defRPr>
            </a:pPr>
            <a:r>
              <a:t>What happens if changes are made at the logical level of the database? Eg: Alter Table, Rename Table etc. It is brought about by setting restrictions.</a:t>
            </a:r>
          </a:p>
          <a:p>
            <a:pPr marL="236537" indent="-236537">
              <a:lnSpc>
                <a:spcPct val="100000"/>
              </a:lnSpc>
              <a:buClr>
                <a:srgbClr val="2F6B89"/>
              </a:buClr>
              <a:buSzPct val="100000"/>
              <a:buChar char="▪"/>
              <a:defRPr sz="1800">
                <a:solidFill>
                  <a:srgbClr val="000000"/>
                </a:solidFill>
              </a:defRPr>
            </a:pPr>
            <a:r>
              <a:t>The more restrictive the database, the more logical data independence will one have.</a:t>
            </a:r>
          </a:p>
        </p:txBody>
      </p:sp>
      <p:sp>
        <p:nvSpPr>
          <p:cNvPr id="817"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34</a:t>
            </a:fld>
            <a:r>
              <a: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
        <p:nvSpPr>
          <p:cNvPr id="820" name="Google Shape;128;p2"/>
          <p:cNvSpPr txBox="1">
            <a:spLocks noGrp="1"/>
          </p:cNvSpPr>
          <p:nvPr>
            <p:ph type="body" sz="quarter" idx="1"/>
          </p:nvPr>
        </p:nvSpPr>
        <p:spPr>
          <a:xfrm>
            <a:off x="1981200" y="1987550"/>
            <a:ext cx="4038600" cy="4138613"/>
          </a:xfrm>
          <a:prstGeom prst="rect">
            <a:avLst/>
          </a:prstGeom>
        </p:spPr>
        <p:txBody>
          <a:bodyPr lIns="45719" tIns="45719" rIns="45719" bIns="45719"/>
          <a:lstStyle/>
          <a:p>
            <a:pPr marL="236537" indent="-236537">
              <a:lnSpc>
                <a:spcPct val="100000"/>
              </a:lnSpc>
              <a:buClr>
                <a:srgbClr val="2F6B89"/>
              </a:buClr>
              <a:buSzPct val="100000"/>
              <a:buChar char="▪"/>
              <a:defRPr sz="1800" b="1">
                <a:solidFill>
                  <a:srgbClr val="0070C0"/>
                </a:solidFill>
              </a:defRPr>
            </a:pPr>
            <a:r>
              <a:t>Server: </a:t>
            </a:r>
            <a:r>
              <a:rPr b="0">
                <a:solidFill>
                  <a:srgbClr val="000000"/>
                </a:solidFill>
              </a:rPr>
              <a:t>It is basically the DBMS itself. It supports all the basic DBMS functions.</a:t>
            </a:r>
          </a:p>
          <a:p>
            <a:pPr marL="236537" indent="-236537">
              <a:lnSpc>
                <a:spcPct val="100000"/>
              </a:lnSpc>
              <a:buClr>
                <a:srgbClr val="2F6B89"/>
              </a:buClr>
              <a:buSzPct val="100000"/>
              <a:buChar char="▪"/>
              <a:defRPr sz="1800" b="1">
                <a:solidFill>
                  <a:srgbClr val="0070C0"/>
                </a:solidFill>
              </a:defRPr>
            </a:pPr>
            <a:r>
              <a:t>Clients: </a:t>
            </a:r>
            <a:r>
              <a:rPr b="0">
                <a:solidFill>
                  <a:srgbClr val="000000"/>
                </a:solidFill>
              </a:rPr>
              <a:t>They are various applications run on top of DBMS.</a:t>
            </a:r>
          </a:p>
          <a:p>
            <a:pPr marL="688975" lvl="1" indent="-225425">
              <a:lnSpc>
                <a:spcPct val="100000"/>
              </a:lnSpc>
              <a:spcBef>
                <a:spcPts val="0"/>
              </a:spcBef>
              <a:buClr>
                <a:srgbClr val="7889FB"/>
              </a:buClr>
              <a:buSzPct val="100000"/>
              <a:buFont typeface="Arial"/>
              <a:buChar char="–"/>
              <a:defRPr sz="1600">
                <a:solidFill>
                  <a:srgbClr val="000000"/>
                </a:solidFill>
              </a:defRPr>
            </a:pPr>
            <a:r>
              <a:t>User-written applications.</a:t>
            </a:r>
          </a:p>
          <a:p>
            <a:pPr marL="688975" lvl="1" indent="-225425">
              <a:lnSpc>
                <a:spcPct val="100000"/>
              </a:lnSpc>
              <a:spcBef>
                <a:spcPts val="0"/>
              </a:spcBef>
              <a:buClr>
                <a:srgbClr val="7889FB"/>
              </a:buClr>
              <a:buSzPct val="100000"/>
              <a:buFont typeface="Arial"/>
              <a:buChar char="–"/>
              <a:defRPr sz="1600">
                <a:solidFill>
                  <a:srgbClr val="000000"/>
                </a:solidFill>
              </a:defRPr>
            </a:pPr>
            <a:r>
              <a:t>Vendor-provided applications</a:t>
            </a:r>
          </a:p>
          <a:p>
            <a:pPr marL="236537" indent="-236537">
              <a:lnSpc>
                <a:spcPct val="100000"/>
              </a:lnSpc>
              <a:buClr>
                <a:srgbClr val="2F6B89"/>
              </a:buClr>
              <a:buFont typeface="Wingdings"/>
              <a:defRPr sz="1800">
                <a:solidFill>
                  <a:srgbClr val="000000"/>
                </a:solidFill>
              </a:defRPr>
            </a:pPr>
            <a:r>
              <a:t>              </a:t>
            </a:r>
          </a:p>
        </p:txBody>
      </p:sp>
      <p:sp>
        <p:nvSpPr>
          <p:cNvPr id="821" name="Google Shape;129;p2"/>
          <p:cNvSpPr txBox="1">
            <a:spLocks noGrp="1"/>
          </p:cNvSpPr>
          <p:nvPr>
            <p:ph type="title"/>
          </p:nvPr>
        </p:nvSpPr>
        <p:spPr>
          <a:xfrm>
            <a:off x="1981200" y="581025"/>
            <a:ext cx="8229600" cy="838200"/>
          </a:xfrm>
          <a:prstGeom prst="rect">
            <a:avLst/>
          </a:prstGeom>
        </p:spPr>
        <p:txBody>
          <a:bodyPr lIns="0" tIns="0" rIns="0" bIns="0" anchor="b"/>
          <a:lstStyle/>
          <a:p>
            <a:r>
              <a:t>Client/server architecture</a:t>
            </a:r>
          </a:p>
        </p:txBody>
      </p:sp>
      <p:pic>
        <p:nvPicPr>
          <p:cNvPr id="822" name="clientserver2" descr="clientserver2"/>
          <p:cNvPicPr>
            <a:picLocks noChangeAspect="1"/>
          </p:cNvPicPr>
          <p:nvPr/>
        </p:nvPicPr>
        <p:blipFill>
          <a:blip r:embed="rId2">
            <a:extLst/>
          </a:blip>
          <a:stretch>
            <a:fillRect/>
          </a:stretch>
        </p:blipFill>
        <p:spPr>
          <a:xfrm>
            <a:off x="6286500" y="1981200"/>
            <a:ext cx="3810000" cy="3822700"/>
          </a:xfrm>
          <a:prstGeom prst="rect">
            <a:avLst/>
          </a:prstGeom>
          <a:ln w="12700">
            <a:miter lim="400000"/>
          </a:ln>
        </p:spPr>
      </p:pic>
      <p:sp>
        <p:nvSpPr>
          <p:cNvPr id="823"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35</a:t>
            </a:fld>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820">
                                            <p:bg/>
                                          </p:spTgt>
                                        </p:tgtEl>
                                        <p:attrNameLst>
                                          <p:attrName>style.visibility</p:attrName>
                                        </p:attrNameLst>
                                      </p:cBhvr>
                                      <p:to>
                                        <p:strVal val="visible"/>
                                      </p:to>
                                    </p:set>
                                    <p:animEffect transition="in" filter="wipe(left)">
                                      <p:cBhvr>
                                        <p:cTn id="7" dur="500"/>
                                        <p:tgtEl>
                                          <p:spTgt spid="820">
                                            <p:bg/>
                                          </p:spTgt>
                                        </p:tgtEl>
                                      </p:cBhvr>
                                    </p:animEffect>
                                  </p:childTnLst>
                                </p:cTn>
                              </p:par>
                              <p:par>
                                <p:cTn id="8" presetID="22" presetClass="entr" presetSubtype="8" fill="hold" grpId="0" nodeType="withEffect">
                                  <p:stCondLst>
                                    <p:cond delay="0"/>
                                  </p:stCondLst>
                                  <p:iterate>
                                    <p:tmAbs val="0"/>
                                  </p:iterate>
                                  <p:childTnLst>
                                    <p:set>
                                      <p:cBhvr>
                                        <p:cTn id="9" fill="hold"/>
                                        <p:tgtEl>
                                          <p:spTgt spid="820">
                                            <p:txEl>
                                              <p:pRg st="0" end="0"/>
                                            </p:txEl>
                                          </p:spTgt>
                                        </p:tgtEl>
                                        <p:attrNameLst>
                                          <p:attrName>style.visibility</p:attrName>
                                        </p:attrNameLst>
                                      </p:cBhvr>
                                      <p:to>
                                        <p:strVal val="visible"/>
                                      </p:to>
                                    </p:set>
                                    <p:animEffect transition="in" filter="wipe(left)">
                                      <p:cBhvr>
                                        <p:cTn id="10" dur="500"/>
                                        <p:tgtEl>
                                          <p:spTgt spid="82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820">
                                            <p:txEl>
                                              <p:pRg st="1" end="1"/>
                                            </p:txEl>
                                          </p:spTgt>
                                        </p:tgtEl>
                                        <p:attrNameLst>
                                          <p:attrName>style.visibility</p:attrName>
                                        </p:attrNameLst>
                                      </p:cBhvr>
                                      <p:to>
                                        <p:strVal val="visible"/>
                                      </p:to>
                                    </p:set>
                                    <p:animEffect transition="in" filter="wipe(left)">
                                      <p:cBhvr>
                                        <p:cTn id="15" dur="500"/>
                                        <p:tgtEl>
                                          <p:spTgt spid="820">
                                            <p:txEl>
                                              <p:pRg st="1" end="1"/>
                                            </p:txEl>
                                          </p:spTgt>
                                        </p:tgtEl>
                                      </p:cBhvr>
                                    </p:animEffect>
                                  </p:childTnLst>
                                </p:cTn>
                              </p:par>
                              <p:par>
                                <p:cTn id="16" presetID="22" presetClass="entr" presetSubtype="8" fill="hold" grpId="0" nodeType="withEffect">
                                  <p:stCondLst>
                                    <p:cond delay="0"/>
                                  </p:stCondLst>
                                  <p:iterate>
                                    <p:tmAbs val="0"/>
                                  </p:iterate>
                                  <p:childTnLst>
                                    <p:set>
                                      <p:cBhvr>
                                        <p:cTn id="17" fill="hold"/>
                                        <p:tgtEl>
                                          <p:spTgt spid="820">
                                            <p:txEl>
                                              <p:pRg st="2" end="2"/>
                                            </p:txEl>
                                          </p:spTgt>
                                        </p:tgtEl>
                                        <p:attrNameLst>
                                          <p:attrName>style.visibility</p:attrName>
                                        </p:attrNameLst>
                                      </p:cBhvr>
                                      <p:to>
                                        <p:strVal val="visible"/>
                                      </p:to>
                                    </p:set>
                                    <p:animEffect transition="in" filter="wipe(left)">
                                      <p:cBhvr>
                                        <p:cTn id="18" dur="500"/>
                                        <p:tgtEl>
                                          <p:spTgt spid="820">
                                            <p:txEl>
                                              <p:pRg st="2" end="2"/>
                                            </p:txEl>
                                          </p:spTgt>
                                        </p:tgtEl>
                                      </p:cBhvr>
                                    </p:animEffect>
                                  </p:childTnLst>
                                </p:cTn>
                              </p:par>
                              <p:par>
                                <p:cTn id="19" presetID="22" presetClass="entr" presetSubtype="8" fill="hold" grpId="0" nodeType="withEffect">
                                  <p:stCondLst>
                                    <p:cond delay="0"/>
                                  </p:stCondLst>
                                  <p:iterate>
                                    <p:tmAbs val="0"/>
                                  </p:iterate>
                                  <p:childTnLst>
                                    <p:set>
                                      <p:cBhvr>
                                        <p:cTn id="20" fill="hold"/>
                                        <p:tgtEl>
                                          <p:spTgt spid="820">
                                            <p:txEl>
                                              <p:pRg st="3" end="3"/>
                                            </p:txEl>
                                          </p:spTgt>
                                        </p:tgtEl>
                                        <p:attrNameLst>
                                          <p:attrName>style.visibility</p:attrName>
                                        </p:attrNameLst>
                                      </p:cBhvr>
                                      <p:to>
                                        <p:strVal val="visible"/>
                                      </p:to>
                                    </p:set>
                                    <p:animEffect transition="in" filter="wipe(left)">
                                      <p:cBhvr>
                                        <p:cTn id="21" dur="500"/>
                                        <p:tgtEl>
                                          <p:spTgt spid="82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iterate>
                                    <p:tmAbs val="0"/>
                                  </p:iterate>
                                  <p:childTnLst>
                                    <p:set>
                                      <p:cBhvr>
                                        <p:cTn id="25" fill="hold"/>
                                        <p:tgtEl>
                                          <p:spTgt spid="820">
                                            <p:txEl>
                                              <p:pRg st="4" end="4"/>
                                            </p:txEl>
                                          </p:spTgt>
                                        </p:tgtEl>
                                        <p:attrNameLst>
                                          <p:attrName>style.visibility</p:attrName>
                                        </p:attrNameLst>
                                      </p:cBhvr>
                                      <p:to>
                                        <p:strVal val="visible"/>
                                      </p:to>
                                    </p:set>
                                    <p:animEffect transition="in" filter="wipe(left)">
                                      <p:cBhvr>
                                        <p:cTn id="26" dur="500"/>
                                        <p:tgtEl>
                                          <p:spTgt spid="82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iterate>
                                    <p:tmAbs val="0"/>
                                  </p:iterate>
                                  <p:childTnLst>
                                    <p:set>
                                      <p:cBhvr>
                                        <p:cTn id="30" fill="hold"/>
                                        <p:tgtEl>
                                          <p:spTgt spid="822"/>
                                        </p:tgtEl>
                                        <p:attrNameLst>
                                          <p:attrName>style.visibility</p:attrName>
                                        </p:attrNameLst>
                                      </p:cBhvr>
                                      <p:to>
                                        <p:strVal val="visible"/>
                                      </p:to>
                                    </p:set>
                                    <p:anim calcmode="lin" valueType="num">
                                      <p:cBhvr>
                                        <p:cTn id="31" dur="1000" fill="hold"/>
                                        <p:tgtEl>
                                          <p:spTgt spid="822"/>
                                        </p:tgtEl>
                                        <p:attrNameLst>
                                          <p:attrName>ppt_w</p:attrName>
                                        </p:attrNameLst>
                                      </p:cBhvr>
                                      <p:tavLst>
                                        <p:tav tm="0">
                                          <p:val>
                                            <p:fltVal val="0"/>
                                          </p:val>
                                        </p:tav>
                                        <p:tav tm="100000">
                                          <p:val>
                                            <p:strVal val="#ppt_w"/>
                                          </p:val>
                                        </p:tav>
                                      </p:tavLst>
                                    </p:anim>
                                    <p:anim calcmode="lin" valueType="num">
                                      <p:cBhvr>
                                        <p:cTn id="32" dur="1000" fill="hold"/>
                                        <p:tgtEl>
                                          <p:spTgt spid="8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 grpId="0" build="p" animBg="1" advAuto="0"/>
      <p:bldP spid="822"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
        <p:nvSpPr>
          <p:cNvPr id="826" name="Google Shape;129;p2"/>
          <p:cNvSpPr txBox="1">
            <a:spLocks noGrp="1"/>
          </p:cNvSpPr>
          <p:nvPr>
            <p:ph type="title"/>
          </p:nvPr>
        </p:nvSpPr>
        <p:spPr>
          <a:xfrm>
            <a:off x="1981200" y="581025"/>
            <a:ext cx="8229600" cy="838200"/>
          </a:xfrm>
          <a:prstGeom prst="rect">
            <a:avLst/>
          </a:prstGeom>
        </p:spPr>
        <p:txBody>
          <a:bodyPr lIns="0" tIns="0" rIns="0" bIns="0" anchor="b"/>
          <a:lstStyle/>
          <a:p>
            <a:r>
              <a:t>Client/server architecture (continued)</a:t>
            </a:r>
          </a:p>
        </p:txBody>
      </p:sp>
      <p:pic>
        <p:nvPicPr>
          <p:cNvPr id="827" name="computer_front" descr="computer_front"/>
          <p:cNvPicPr>
            <a:picLocks noChangeAspect="1"/>
          </p:cNvPicPr>
          <p:nvPr/>
        </p:nvPicPr>
        <p:blipFill>
          <a:blip r:embed="rId2">
            <a:extLst/>
          </a:blip>
          <a:stretch>
            <a:fillRect/>
          </a:stretch>
        </p:blipFill>
        <p:spPr>
          <a:xfrm>
            <a:off x="3886200" y="1676400"/>
            <a:ext cx="1905000" cy="1231900"/>
          </a:xfrm>
          <a:prstGeom prst="rect">
            <a:avLst/>
          </a:prstGeom>
          <a:ln w="12700">
            <a:miter lim="400000"/>
          </a:ln>
        </p:spPr>
      </p:pic>
      <p:grpSp>
        <p:nvGrpSpPr>
          <p:cNvPr id="841" name="Group"/>
          <p:cNvGrpSpPr/>
          <p:nvPr/>
        </p:nvGrpSpPr>
        <p:grpSpPr>
          <a:xfrm>
            <a:off x="3505200" y="2784475"/>
            <a:ext cx="3048000" cy="3387725"/>
            <a:chOff x="0" y="0"/>
            <a:chExt cx="3048000" cy="3387724"/>
          </a:xfrm>
        </p:grpSpPr>
        <p:grpSp>
          <p:nvGrpSpPr>
            <p:cNvPr id="830" name="Group"/>
            <p:cNvGrpSpPr/>
            <p:nvPr/>
          </p:nvGrpSpPr>
          <p:grpSpPr>
            <a:xfrm>
              <a:off x="0" y="554355"/>
              <a:ext cx="3048000" cy="492761"/>
              <a:chOff x="0" y="0"/>
              <a:chExt cx="3048000" cy="492759"/>
            </a:xfrm>
          </p:grpSpPr>
          <p:sp>
            <p:nvSpPr>
              <p:cNvPr id="828" name="Rectangle"/>
              <p:cNvSpPr/>
              <p:nvPr/>
            </p:nvSpPr>
            <p:spPr>
              <a:xfrm>
                <a:off x="0" y="0"/>
                <a:ext cx="3048000" cy="492760"/>
              </a:xfrm>
              <a:prstGeom prst="rect">
                <a:avLst/>
              </a:prstGeom>
              <a:solidFill>
                <a:srgbClr val="7889FB"/>
              </a:solidFill>
              <a:ln w="12700" cap="flat">
                <a:solidFill>
                  <a:srgbClr val="000000"/>
                </a:solidFill>
                <a:prstDash val="solid"/>
                <a:round/>
              </a:ln>
              <a:effectLst/>
            </p:spPr>
            <p:txBody>
              <a:bodyPr wrap="square" lIns="46037" tIns="46037" rIns="46037" bIns="46037" numCol="1" anchor="ctr">
                <a:noAutofit/>
              </a:bodyPr>
              <a:lstStyle/>
              <a:p>
                <a:pPr>
                  <a:defRPr sz="2800"/>
                </a:pPr>
                <a:endParaRPr/>
              </a:p>
            </p:txBody>
          </p:sp>
          <p:sp>
            <p:nvSpPr>
              <p:cNvPr id="829" name="Applications"/>
              <p:cNvSpPr txBox="1"/>
              <p:nvPr/>
            </p:nvSpPr>
            <p:spPr>
              <a:xfrm>
                <a:off x="0" y="2958"/>
                <a:ext cx="2022204" cy="4868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037" tIns="46037" rIns="46037" bIns="46037" numCol="1" anchor="ctr">
                <a:spAutoFit/>
              </a:bodyPr>
              <a:lstStyle>
                <a:lvl1pPr>
                  <a:defRPr sz="2800"/>
                </a:lvl1pPr>
              </a:lstStyle>
              <a:p>
                <a:r>
                  <a:t>Applications</a:t>
                </a:r>
              </a:p>
            </p:txBody>
          </p:sp>
        </p:grpSp>
        <p:grpSp>
          <p:nvGrpSpPr>
            <p:cNvPr id="833" name="Group"/>
            <p:cNvGrpSpPr/>
            <p:nvPr/>
          </p:nvGrpSpPr>
          <p:grpSpPr>
            <a:xfrm>
              <a:off x="457199" y="1663064"/>
              <a:ext cx="1981201" cy="492761"/>
              <a:chOff x="0" y="0"/>
              <a:chExt cx="1981200" cy="492759"/>
            </a:xfrm>
          </p:grpSpPr>
          <p:sp>
            <p:nvSpPr>
              <p:cNvPr id="831" name="Rectangle"/>
              <p:cNvSpPr/>
              <p:nvPr/>
            </p:nvSpPr>
            <p:spPr>
              <a:xfrm>
                <a:off x="0" y="0"/>
                <a:ext cx="1981200" cy="492760"/>
              </a:xfrm>
              <a:prstGeom prst="rect">
                <a:avLst/>
              </a:prstGeom>
              <a:solidFill>
                <a:srgbClr val="7889FB"/>
              </a:solidFill>
              <a:ln w="12700" cap="flat">
                <a:solidFill>
                  <a:srgbClr val="000000"/>
                </a:solidFill>
                <a:prstDash val="solid"/>
                <a:round/>
              </a:ln>
              <a:effectLst/>
            </p:spPr>
            <p:txBody>
              <a:bodyPr wrap="square" lIns="46037" tIns="46037" rIns="46037" bIns="46037" numCol="1" anchor="ctr">
                <a:noAutofit/>
              </a:bodyPr>
              <a:lstStyle/>
              <a:p>
                <a:pPr>
                  <a:defRPr sz="1800"/>
                </a:pPr>
                <a:endParaRPr/>
              </a:p>
            </p:txBody>
          </p:sp>
          <p:sp>
            <p:nvSpPr>
              <p:cNvPr id="832" name="DBMS"/>
              <p:cNvSpPr txBox="1"/>
              <p:nvPr/>
            </p:nvSpPr>
            <p:spPr>
              <a:xfrm>
                <a:off x="0" y="70731"/>
                <a:ext cx="765239" cy="3512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6037" tIns="46037" rIns="46037" bIns="46037" numCol="1" anchor="ctr">
                <a:spAutoFit/>
              </a:bodyPr>
              <a:lstStyle>
                <a:lvl1pPr>
                  <a:defRPr sz="1800"/>
                </a:lvl1pPr>
              </a:lstStyle>
              <a:p>
                <a:r>
                  <a:t>DBMS</a:t>
                </a:r>
              </a:p>
            </p:txBody>
          </p:sp>
        </p:grpSp>
        <p:grpSp>
          <p:nvGrpSpPr>
            <p:cNvPr id="837" name="Group"/>
            <p:cNvGrpSpPr/>
            <p:nvPr/>
          </p:nvGrpSpPr>
          <p:grpSpPr>
            <a:xfrm>
              <a:off x="1066800" y="2710179"/>
              <a:ext cx="685800" cy="677546"/>
              <a:chOff x="0" y="0"/>
              <a:chExt cx="685800" cy="677544"/>
            </a:xfrm>
          </p:grpSpPr>
          <p:sp>
            <p:nvSpPr>
              <p:cNvPr id="834" name="Shape"/>
              <p:cNvSpPr/>
              <p:nvPr/>
            </p:nvSpPr>
            <p:spPr>
              <a:xfrm>
                <a:off x="0" y="0"/>
                <a:ext cx="685800" cy="67754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1209"/>
                      <a:pt x="0" y="2700"/>
                    </a:cubicBezTo>
                    <a:lnTo>
                      <a:pt x="0" y="18900"/>
                    </a:lnTo>
                    <a:cubicBezTo>
                      <a:pt x="0" y="20391"/>
                      <a:pt x="4835" y="21600"/>
                      <a:pt x="10800" y="21600"/>
                    </a:cubicBezTo>
                    <a:cubicBezTo>
                      <a:pt x="16765" y="21600"/>
                      <a:pt x="21600" y="20391"/>
                      <a:pt x="21600" y="18900"/>
                    </a:cubicBezTo>
                    <a:lnTo>
                      <a:pt x="21600" y="2700"/>
                    </a:lnTo>
                    <a:cubicBezTo>
                      <a:pt x="21600" y="1209"/>
                      <a:pt x="16765" y="0"/>
                      <a:pt x="10800" y="0"/>
                    </a:cubicBezTo>
                    <a:close/>
                  </a:path>
                </a:pathLst>
              </a:custGeom>
              <a:solidFill>
                <a:srgbClr val="7889FB"/>
              </a:solidFill>
              <a:ln w="12700" cap="flat">
                <a:solidFill>
                  <a:srgbClr val="000000"/>
                </a:solidFill>
                <a:prstDash val="solid"/>
                <a:round/>
              </a:ln>
              <a:effectLst/>
            </p:spPr>
            <p:txBody>
              <a:bodyPr wrap="square" lIns="46037" tIns="46037" rIns="46037" bIns="46037" numCol="1" anchor="ctr">
                <a:noAutofit/>
              </a:bodyPr>
              <a:lstStyle/>
              <a:p>
                <a:pPr>
                  <a:spcBef>
                    <a:spcPts val="1000"/>
                  </a:spcBef>
                  <a:defRPr sz="1800"/>
                </a:pPr>
                <a:endParaRPr/>
              </a:p>
            </p:txBody>
          </p:sp>
          <p:sp>
            <p:nvSpPr>
              <p:cNvPr id="835" name="Oval"/>
              <p:cNvSpPr/>
              <p:nvPr/>
            </p:nvSpPr>
            <p:spPr>
              <a:xfrm>
                <a:off x="0" y="0"/>
                <a:ext cx="685800" cy="169387"/>
              </a:xfrm>
              <a:prstGeom prst="ellipse">
                <a:avLst/>
              </a:prstGeom>
              <a:solidFill>
                <a:srgbClr val="93A1FC"/>
              </a:solidFill>
              <a:ln w="12700" cap="flat">
                <a:noFill/>
                <a:miter lim="400000"/>
              </a:ln>
              <a:effectLst/>
            </p:spPr>
            <p:txBody>
              <a:bodyPr wrap="square" lIns="46037" tIns="46037" rIns="46037" bIns="46037" numCol="1" anchor="ctr">
                <a:noAutofit/>
              </a:bodyPr>
              <a:lstStyle/>
              <a:p>
                <a:pPr>
                  <a:spcBef>
                    <a:spcPts val="1000"/>
                  </a:spcBef>
                  <a:defRPr sz="1800"/>
                </a:pPr>
                <a:endParaRPr/>
              </a:p>
            </p:txBody>
          </p:sp>
          <p:sp>
            <p:nvSpPr>
              <p:cNvPr id="836" name="Line"/>
              <p:cNvSpPr/>
              <p:nvPr/>
            </p:nvSpPr>
            <p:spPr>
              <a:xfrm>
                <a:off x="0" y="84693"/>
                <a:ext cx="685800" cy="846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1929"/>
                      <a:pt x="4835" y="21600"/>
                      <a:pt x="10800" y="21600"/>
                    </a:cubicBezTo>
                    <a:cubicBezTo>
                      <a:pt x="16765" y="21600"/>
                      <a:pt x="21600" y="11929"/>
                      <a:pt x="21600" y="0"/>
                    </a:cubicBezTo>
                  </a:path>
                </a:pathLst>
              </a:custGeom>
              <a:noFill/>
              <a:ln w="12700" cap="flat">
                <a:solidFill>
                  <a:srgbClr val="000000"/>
                </a:solidFill>
                <a:prstDash val="solid"/>
                <a:round/>
              </a:ln>
              <a:effectLst/>
            </p:spPr>
            <p:txBody>
              <a:bodyPr wrap="square" lIns="46037" tIns="46037" rIns="46037" bIns="46037" numCol="1" anchor="ctr">
                <a:noAutofit/>
              </a:bodyPr>
              <a:lstStyle/>
              <a:p>
                <a:pPr>
                  <a:spcBef>
                    <a:spcPts val="1000"/>
                  </a:spcBef>
                  <a:defRPr sz="1800"/>
                </a:pPr>
                <a:endParaRPr/>
              </a:p>
            </p:txBody>
          </p:sp>
        </p:grpSp>
        <p:sp>
          <p:nvSpPr>
            <p:cNvPr id="838" name="Line"/>
            <p:cNvSpPr/>
            <p:nvPr/>
          </p:nvSpPr>
          <p:spPr>
            <a:xfrm flipH="1">
              <a:off x="1371600" y="0"/>
              <a:ext cx="1" cy="554355"/>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839" name="Line"/>
            <p:cNvSpPr/>
            <p:nvPr/>
          </p:nvSpPr>
          <p:spPr>
            <a:xfrm flipH="1">
              <a:off x="1371599" y="1047114"/>
              <a:ext cx="1" cy="61595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840" name="Line"/>
            <p:cNvSpPr/>
            <p:nvPr/>
          </p:nvSpPr>
          <p:spPr>
            <a:xfrm flipH="1">
              <a:off x="1371600" y="2155824"/>
              <a:ext cx="1" cy="554356"/>
            </a:xfrm>
            <a:prstGeom prst="line">
              <a:avLst/>
            </a:prstGeom>
            <a:noFill/>
            <a:ln w="12700" cap="flat">
              <a:solidFill>
                <a:srgbClr val="000000"/>
              </a:solidFill>
              <a:prstDash val="solid"/>
              <a:round/>
            </a:ln>
            <a:effectLst/>
          </p:spPr>
          <p:txBody>
            <a:bodyPr wrap="square" lIns="45719" tIns="45719" rIns="45719" bIns="45719" numCol="1" anchor="t">
              <a:noAutofit/>
            </a:bodyPr>
            <a:lstStyle/>
            <a:p>
              <a:pPr algn="ctr">
                <a:spcBef>
                  <a:spcPts val="1400"/>
                </a:spcBef>
                <a:defRPr sz="2400"/>
              </a:pPr>
              <a:endParaRPr/>
            </a:p>
          </p:txBody>
        </p:sp>
      </p:grpSp>
      <p:sp>
        <p:nvSpPr>
          <p:cNvPr id="842" name="End Users"/>
          <p:cNvSpPr txBox="1"/>
          <p:nvPr/>
        </p:nvSpPr>
        <p:spPr>
          <a:xfrm>
            <a:off x="7312025" y="1990265"/>
            <a:ext cx="1676400" cy="35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037" tIns="46037" rIns="46037" bIns="46037" anchor="b">
            <a:spAutoFit/>
          </a:bodyPr>
          <a:lstStyle>
            <a:lvl1pPr>
              <a:spcBef>
                <a:spcPts val="1000"/>
              </a:spcBef>
              <a:defRPr sz="1800" b="1"/>
            </a:lvl1pPr>
          </a:lstStyle>
          <a:p>
            <a:r>
              <a:t>End Users</a:t>
            </a:r>
          </a:p>
        </p:txBody>
      </p:sp>
      <p:sp>
        <p:nvSpPr>
          <p:cNvPr id="843" name="Clients"/>
          <p:cNvSpPr txBox="1"/>
          <p:nvPr/>
        </p:nvSpPr>
        <p:spPr>
          <a:xfrm>
            <a:off x="7312025" y="3357102"/>
            <a:ext cx="1143001" cy="35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037" tIns="46037" rIns="46037" bIns="46037" anchor="b">
            <a:spAutoFit/>
          </a:bodyPr>
          <a:lstStyle>
            <a:lvl1pPr>
              <a:spcBef>
                <a:spcPts val="1000"/>
              </a:spcBef>
              <a:defRPr sz="1800" b="1"/>
            </a:lvl1pPr>
          </a:lstStyle>
          <a:p>
            <a:r>
              <a:t>Clients</a:t>
            </a:r>
          </a:p>
        </p:txBody>
      </p:sp>
      <p:sp>
        <p:nvSpPr>
          <p:cNvPr id="844" name="Server"/>
          <p:cNvSpPr txBox="1"/>
          <p:nvPr/>
        </p:nvSpPr>
        <p:spPr>
          <a:xfrm>
            <a:off x="7312025" y="4527090"/>
            <a:ext cx="1219200" cy="35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037" tIns="46037" rIns="46037" bIns="46037" anchor="b">
            <a:spAutoFit/>
          </a:bodyPr>
          <a:lstStyle>
            <a:lvl1pPr>
              <a:spcBef>
                <a:spcPts val="1000"/>
              </a:spcBef>
              <a:defRPr sz="1800" b="1"/>
            </a:lvl1pPr>
          </a:lstStyle>
          <a:p>
            <a:r>
              <a:t>Server</a:t>
            </a:r>
          </a:p>
        </p:txBody>
      </p:sp>
      <p:sp>
        <p:nvSpPr>
          <p:cNvPr id="845" name="Database"/>
          <p:cNvSpPr txBox="1"/>
          <p:nvPr/>
        </p:nvSpPr>
        <p:spPr>
          <a:xfrm>
            <a:off x="7312025" y="5439902"/>
            <a:ext cx="1371600" cy="3512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6037" tIns="46037" rIns="46037" bIns="46037" anchor="b">
            <a:spAutoFit/>
          </a:bodyPr>
          <a:lstStyle>
            <a:lvl1pPr>
              <a:spcBef>
                <a:spcPts val="1000"/>
              </a:spcBef>
              <a:defRPr sz="1800" b="1"/>
            </a:lvl1pPr>
          </a:lstStyle>
          <a:p>
            <a:r>
              <a:t>Database</a:t>
            </a:r>
          </a:p>
        </p:txBody>
      </p:sp>
      <p:sp>
        <p:nvSpPr>
          <p:cNvPr id="846"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36</a:t>
            </a:fld>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iterate>
                                    <p:tmAbs val="0"/>
                                  </p:iterate>
                                  <p:childTnLst>
                                    <p:set>
                                      <p:cBhvr>
                                        <p:cTn id="6" fill="hold"/>
                                        <p:tgtEl>
                                          <p:spTgt spid="845"/>
                                        </p:tgtEl>
                                        <p:attrNameLst>
                                          <p:attrName>style.visibility</p:attrName>
                                        </p:attrNameLst>
                                      </p:cBhvr>
                                      <p:to>
                                        <p:strVal val="visible"/>
                                      </p:to>
                                    </p:set>
                                    <p:animEffect transition="in" filter="wipe(down)">
                                      <p:cBhvr>
                                        <p:cTn id="7" dur="5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849"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Font typeface="Wingdings"/>
              <a:defRPr sz="1800">
                <a:solidFill>
                  <a:srgbClr val="000000"/>
                </a:solidFill>
              </a:defRPr>
            </a:pPr>
            <a:r>
              <a:t>After completion of this module, you should be able to:</a:t>
            </a:r>
          </a:p>
          <a:p>
            <a:pPr marL="236537" indent="-236537">
              <a:lnSpc>
                <a:spcPct val="100000"/>
              </a:lnSpc>
              <a:buClr>
                <a:srgbClr val="2F6B89"/>
              </a:buClr>
              <a:buSzPct val="100000"/>
              <a:buChar char="▪"/>
              <a:defRPr sz="1800">
                <a:solidFill>
                  <a:srgbClr val="000000"/>
                </a:solidFill>
              </a:defRPr>
            </a:pPr>
            <a:r>
              <a:t>Understand the concept of Relational Model.</a:t>
            </a:r>
          </a:p>
          <a:p>
            <a:pPr marL="236537" indent="-236537">
              <a:lnSpc>
                <a:spcPct val="100000"/>
              </a:lnSpc>
              <a:buClr>
                <a:srgbClr val="2F6B89"/>
              </a:buClr>
              <a:buSzPct val="100000"/>
              <a:buChar char="▪"/>
              <a:defRPr sz="1800">
                <a:solidFill>
                  <a:srgbClr val="000000"/>
                </a:solidFill>
              </a:defRPr>
            </a:pPr>
            <a:r>
              <a:t>Explain the importance of different keys and domains.</a:t>
            </a:r>
          </a:p>
          <a:p>
            <a:pPr marL="236537" indent="-236537">
              <a:lnSpc>
                <a:spcPct val="100000"/>
              </a:lnSpc>
              <a:buClr>
                <a:srgbClr val="2F6B89"/>
              </a:buClr>
              <a:buSzPct val="100000"/>
              <a:buChar char="▪"/>
              <a:defRPr sz="1800">
                <a:solidFill>
                  <a:srgbClr val="000000"/>
                </a:solidFill>
              </a:defRPr>
            </a:pPr>
            <a:r>
              <a:t>Identify the Relational Operators.</a:t>
            </a:r>
          </a:p>
          <a:p>
            <a:pPr marL="236537" indent="-236537">
              <a:lnSpc>
                <a:spcPct val="100000"/>
              </a:lnSpc>
              <a:buClr>
                <a:srgbClr val="2F6B89"/>
              </a:buClr>
              <a:buSzPct val="100000"/>
              <a:buChar char="▪"/>
              <a:defRPr sz="1800">
                <a:solidFill>
                  <a:srgbClr val="000000"/>
                </a:solidFill>
              </a:defRPr>
            </a:pPr>
            <a:r>
              <a:t>Understand the use of Constraints.</a:t>
            </a:r>
          </a:p>
          <a:p>
            <a:pPr marL="236537" indent="-236537">
              <a:lnSpc>
                <a:spcPct val="100000"/>
              </a:lnSpc>
              <a:buClr>
                <a:srgbClr val="2F6B89"/>
              </a:buClr>
              <a:buSzPct val="100000"/>
              <a:buChar char="▪"/>
              <a:defRPr sz="1800">
                <a:solidFill>
                  <a:srgbClr val="000000"/>
                </a:solidFill>
              </a:defRPr>
            </a:pPr>
            <a:r>
              <a:t>Understand the Codd Rules </a:t>
            </a:r>
          </a:p>
        </p:txBody>
      </p:sp>
      <p:sp>
        <p:nvSpPr>
          <p:cNvPr id="850" name="Google Shape;129;p2"/>
          <p:cNvSpPr txBox="1">
            <a:spLocks noGrp="1"/>
          </p:cNvSpPr>
          <p:nvPr>
            <p:ph type="title"/>
          </p:nvPr>
        </p:nvSpPr>
        <p:spPr>
          <a:xfrm>
            <a:off x="1981200" y="581025"/>
            <a:ext cx="8229600" cy="838200"/>
          </a:xfrm>
          <a:prstGeom prst="rect">
            <a:avLst/>
          </a:prstGeom>
        </p:spPr>
        <p:txBody>
          <a:bodyPr lIns="0" tIns="0" rIns="0" bIns="0" anchor="b"/>
          <a:lstStyle/>
          <a:p>
            <a:r>
              <a:t>Module 2: Objectives</a:t>
            </a:r>
          </a:p>
        </p:txBody>
      </p:sp>
      <p:sp>
        <p:nvSpPr>
          <p:cNvPr id="851"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37</a:t>
            </a:fld>
            <a:r>
              <a: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sp>
        <p:nvSpPr>
          <p:cNvPr id="854" name="Google Shape;128;p2"/>
          <p:cNvSpPr txBox="1">
            <a:spLocks noGrp="1"/>
          </p:cNvSpPr>
          <p:nvPr>
            <p:ph type="body" sz="half" idx="1"/>
          </p:nvPr>
        </p:nvSpPr>
        <p:spPr>
          <a:xfrm>
            <a:off x="2057400" y="1987550"/>
            <a:ext cx="8077200" cy="4138613"/>
          </a:xfrm>
          <a:prstGeom prst="rect">
            <a:avLst/>
          </a:prstGeom>
        </p:spPr>
        <p:txBody>
          <a:bodyPr lIns="45719" tIns="45719" rIns="45719" bIns="45719"/>
          <a:lstStyle/>
          <a:p>
            <a:pPr marL="236537" indent="-236537">
              <a:lnSpc>
                <a:spcPct val="100000"/>
              </a:lnSpc>
              <a:buClr>
                <a:srgbClr val="2F6B89"/>
              </a:buClr>
              <a:buSzPct val="100000"/>
              <a:buChar char="▪"/>
              <a:defRPr sz="1800">
                <a:solidFill>
                  <a:srgbClr val="000000"/>
                </a:solidFill>
              </a:defRPr>
            </a:pPr>
            <a:r>
              <a:t>Giving a description to the logical or conceptual level.</a:t>
            </a:r>
          </a:p>
          <a:p>
            <a:pPr marL="236537" indent="-236537">
              <a:lnSpc>
                <a:spcPct val="100000"/>
              </a:lnSpc>
              <a:buClr>
                <a:srgbClr val="2F6B89"/>
              </a:buClr>
              <a:buSzPct val="100000"/>
              <a:buChar char="▪"/>
              <a:defRPr sz="1800">
                <a:solidFill>
                  <a:srgbClr val="000000"/>
                </a:solidFill>
              </a:defRPr>
            </a:pPr>
            <a:r>
              <a:t>It is the representation of data in a database at the logical level.</a:t>
            </a:r>
          </a:p>
        </p:txBody>
      </p:sp>
      <p:sp>
        <p:nvSpPr>
          <p:cNvPr id="855" name="Google Shape;129;p2"/>
          <p:cNvSpPr txBox="1">
            <a:spLocks noGrp="1"/>
          </p:cNvSpPr>
          <p:nvPr>
            <p:ph type="title"/>
          </p:nvPr>
        </p:nvSpPr>
        <p:spPr>
          <a:xfrm>
            <a:off x="1981200" y="581025"/>
            <a:ext cx="8229600" cy="838200"/>
          </a:xfrm>
          <a:prstGeom prst="rect">
            <a:avLst/>
          </a:prstGeom>
        </p:spPr>
        <p:txBody>
          <a:bodyPr lIns="0" tIns="0" rIns="0" bIns="0" anchor="b"/>
          <a:lstStyle/>
          <a:p>
            <a:r>
              <a:t>Data models</a:t>
            </a:r>
          </a:p>
        </p:txBody>
      </p:sp>
      <p:sp>
        <p:nvSpPr>
          <p:cNvPr id="856"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38</a:t>
            </a:fld>
            <a:r>
              <a: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sp>
        <p:nvSpPr>
          <p:cNvPr id="859" name="Google Shape;129;p2"/>
          <p:cNvSpPr txBox="1">
            <a:spLocks noGrp="1"/>
          </p:cNvSpPr>
          <p:nvPr>
            <p:ph type="title"/>
          </p:nvPr>
        </p:nvSpPr>
        <p:spPr>
          <a:xfrm>
            <a:off x="1981200" y="581025"/>
            <a:ext cx="8229600" cy="838200"/>
          </a:xfrm>
          <a:prstGeom prst="rect">
            <a:avLst/>
          </a:prstGeom>
        </p:spPr>
        <p:txBody>
          <a:bodyPr lIns="0" tIns="0" rIns="0" bIns="0" anchor="b"/>
          <a:lstStyle/>
          <a:p>
            <a:r>
              <a:t>Data models (continued)</a:t>
            </a:r>
          </a:p>
        </p:txBody>
      </p:sp>
      <p:sp>
        <p:nvSpPr>
          <p:cNvPr id="860" name="Line"/>
          <p:cNvSpPr/>
          <p:nvPr/>
        </p:nvSpPr>
        <p:spPr>
          <a:xfrm>
            <a:off x="6019800" y="2197100"/>
            <a:ext cx="0" cy="698500"/>
          </a:xfrm>
          <a:prstGeom prst="line">
            <a:avLst/>
          </a:prstGeom>
          <a:ln w="12700">
            <a:solidFill>
              <a:srgbClr val="000000"/>
            </a:solidFill>
          </a:ln>
        </p:spPr>
        <p:txBody>
          <a:bodyPr lIns="45719" rIns="45719"/>
          <a:lstStyle/>
          <a:p>
            <a:pPr algn="ctr">
              <a:spcBef>
                <a:spcPts val="1400"/>
              </a:spcBef>
              <a:defRPr sz="2400"/>
            </a:pPr>
            <a:endParaRPr/>
          </a:p>
        </p:txBody>
      </p:sp>
      <p:sp>
        <p:nvSpPr>
          <p:cNvPr id="861" name="Line"/>
          <p:cNvSpPr/>
          <p:nvPr/>
        </p:nvSpPr>
        <p:spPr>
          <a:xfrm flipV="1">
            <a:off x="2743200" y="2849562"/>
            <a:ext cx="6934200" cy="46039"/>
          </a:xfrm>
          <a:prstGeom prst="line">
            <a:avLst/>
          </a:prstGeom>
          <a:ln w="12700">
            <a:solidFill>
              <a:srgbClr val="000000"/>
            </a:solidFill>
          </a:ln>
        </p:spPr>
        <p:txBody>
          <a:bodyPr lIns="45719" rIns="45719"/>
          <a:lstStyle/>
          <a:p>
            <a:pPr algn="ctr">
              <a:spcBef>
                <a:spcPts val="1400"/>
              </a:spcBef>
              <a:defRPr sz="2400"/>
            </a:pPr>
            <a:endParaRPr/>
          </a:p>
        </p:txBody>
      </p:sp>
      <p:sp>
        <p:nvSpPr>
          <p:cNvPr id="862" name="Line"/>
          <p:cNvSpPr/>
          <p:nvPr/>
        </p:nvSpPr>
        <p:spPr>
          <a:xfrm>
            <a:off x="2743200" y="2895600"/>
            <a:ext cx="0" cy="768350"/>
          </a:xfrm>
          <a:prstGeom prst="line">
            <a:avLst/>
          </a:prstGeom>
          <a:ln w="12700">
            <a:solidFill>
              <a:srgbClr val="000000"/>
            </a:solidFill>
            <a:tailEnd type="triangle"/>
          </a:ln>
        </p:spPr>
        <p:txBody>
          <a:bodyPr lIns="45719" rIns="45719"/>
          <a:lstStyle/>
          <a:p>
            <a:pPr algn="ctr">
              <a:spcBef>
                <a:spcPts val="1400"/>
              </a:spcBef>
              <a:defRPr sz="2400"/>
            </a:pPr>
            <a:endParaRPr/>
          </a:p>
        </p:txBody>
      </p:sp>
      <p:sp>
        <p:nvSpPr>
          <p:cNvPr id="863" name="Line"/>
          <p:cNvSpPr/>
          <p:nvPr/>
        </p:nvSpPr>
        <p:spPr>
          <a:xfrm>
            <a:off x="6019800" y="2895600"/>
            <a:ext cx="0" cy="768350"/>
          </a:xfrm>
          <a:prstGeom prst="line">
            <a:avLst/>
          </a:prstGeom>
          <a:ln w="12700">
            <a:solidFill>
              <a:srgbClr val="000000"/>
            </a:solidFill>
            <a:tailEnd type="triangle"/>
          </a:ln>
        </p:spPr>
        <p:txBody>
          <a:bodyPr lIns="45719" rIns="45719"/>
          <a:lstStyle/>
          <a:p>
            <a:pPr algn="ctr">
              <a:spcBef>
                <a:spcPts val="1400"/>
              </a:spcBef>
              <a:defRPr sz="2400"/>
            </a:pPr>
            <a:endParaRPr/>
          </a:p>
        </p:txBody>
      </p:sp>
      <p:sp>
        <p:nvSpPr>
          <p:cNvPr id="864" name="Line"/>
          <p:cNvSpPr/>
          <p:nvPr/>
        </p:nvSpPr>
        <p:spPr>
          <a:xfrm>
            <a:off x="9677400" y="2889250"/>
            <a:ext cx="0" cy="768350"/>
          </a:xfrm>
          <a:prstGeom prst="line">
            <a:avLst/>
          </a:prstGeom>
          <a:ln w="12700">
            <a:solidFill>
              <a:srgbClr val="000000"/>
            </a:solidFill>
            <a:tailEnd type="triangle"/>
          </a:ln>
        </p:spPr>
        <p:txBody>
          <a:bodyPr lIns="45719" rIns="45719"/>
          <a:lstStyle/>
          <a:p>
            <a:pPr algn="ctr">
              <a:spcBef>
                <a:spcPts val="1400"/>
              </a:spcBef>
              <a:defRPr sz="2400"/>
            </a:pPr>
            <a:endParaRPr/>
          </a:p>
        </p:txBody>
      </p:sp>
      <p:grpSp>
        <p:nvGrpSpPr>
          <p:cNvPr id="867" name="Group"/>
          <p:cNvGrpSpPr/>
          <p:nvPr/>
        </p:nvGrpSpPr>
        <p:grpSpPr>
          <a:xfrm>
            <a:off x="1828800" y="3657600"/>
            <a:ext cx="2057400" cy="841375"/>
            <a:chOff x="0" y="0"/>
            <a:chExt cx="2057400" cy="841375"/>
          </a:xfrm>
        </p:grpSpPr>
        <p:sp>
          <p:nvSpPr>
            <p:cNvPr id="865" name="Rectangle"/>
            <p:cNvSpPr/>
            <p:nvPr/>
          </p:nvSpPr>
          <p:spPr>
            <a:xfrm>
              <a:off x="0" y="0"/>
              <a:ext cx="2057400" cy="841375"/>
            </a:xfrm>
            <a:prstGeom prst="rect">
              <a:avLst/>
            </a:prstGeom>
            <a:solidFill>
              <a:srgbClr val="7889FB"/>
            </a:solidFill>
            <a:ln w="12700" cap="flat">
              <a:solidFill>
                <a:srgbClr val="000000"/>
              </a:solidFill>
              <a:prstDash val="solid"/>
              <a:round/>
            </a:ln>
            <a:effectLst/>
          </p:spPr>
          <p:txBody>
            <a:bodyPr wrap="square" lIns="46037" tIns="46037" rIns="46037" bIns="46037" numCol="1" anchor="ctr">
              <a:noAutofit/>
            </a:bodyPr>
            <a:lstStyle/>
            <a:p>
              <a:pPr>
                <a:defRPr sz="1800"/>
              </a:pPr>
              <a:endParaRPr/>
            </a:p>
          </p:txBody>
        </p:sp>
        <p:sp>
          <p:nvSpPr>
            <p:cNvPr id="866" name="Record Based…"/>
            <p:cNvSpPr txBox="1"/>
            <p:nvPr/>
          </p:nvSpPr>
          <p:spPr>
            <a:xfrm>
              <a:off x="0" y="112006"/>
              <a:ext cx="1616271" cy="6173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p>
              <a:pPr>
                <a:defRPr sz="1800"/>
              </a:pPr>
              <a:r>
                <a:t>Record Based</a:t>
              </a:r>
            </a:p>
            <a:p>
              <a:pPr>
                <a:defRPr sz="1800"/>
              </a:pPr>
              <a:r>
                <a:t> Data Model</a:t>
              </a:r>
            </a:p>
          </p:txBody>
        </p:sp>
      </p:grpSp>
      <p:grpSp>
        <p:nvGrpSpPr>
          <p:cNvPr id="870" name="Group"/>
          <p:cNvGrpSpPr/>
          <p:nvPr/>
        </p:nvGrpSpPr>
        <p:grpSpPr>
          <a:xfrm>
            <a:off x="5029200" y="3657600"/>
            <a:ext cx="2057400" cy="838200"/>
            <a:chOff x="0" y="0"/>
            <a:chExt cx="2057400" cy="838200"/>
          </a:xfrm>
        </p:grpSpPr>
        <p:sp>
          <p:nvSpPr>
            <p:cNvPr id="868" name="Rectangle"/>
            <p:cNvSpPr/>
            <p:nvPr/>
          </p:nvSpPr>
          <p:spPr>
            <a:xfrm>
              <a:off x="0" y="0"/>
              <a:ext cx="2057400" cy="838200"/>
            </a:xfrm>
            <a:prstGeom prst="rect">
              <a:avLst/>
            </a:prstGeom>
            <a:solidFill>
              <a:srgbClr val="7889FB"/>
            </a:solidFill>
            <a:ln w="12700" cap="flat">
              <a:solidFill>
                <a:srgbClr val="000000"/>
              </a:solidFill>
              <a:prstDash val="solid"/>
              <a:round/>
            </a:ln>
            <a:effectLst/>
          </p:spPr>
          <p:txBody>
            <a:bodyPr wrap="square" lIns="46037" tIns="46037" rIns="46037" bIns="46037" numCol="1" anchor="ctr">
              <a:noAutofit/>
            </a:bodyPr>
            <a:lstStyle/>
            <a:p>
              <a:pPr>
                <a:defRPr sz="1800"/>
              </a:pPr>
              <a:endParaRPr/>
            </a:p>
          </p:txBody>
        </p:sp>
        <p:sp>
          <p:nvSpPr>
            <p:cNvPr id="869" name="Physical Data…"/>
            <p:cNvSpPr txBox="1"/>
            <p:nvPr/>
          </p:nvSpPr>
          <p:spPr>
            <a:xfrm>
              <a:off x="0" y="110419"/>
              <a:ext cx="1628773" cy="6173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p>
              <a:pPr>
                <a:defRPr sz="1800"/>
              </a:pPr>
              <a:r>
                <a:t>Physical Data </a:t>
              </a:r>
            </a:p>
            <a:p>
              <a:pPr>
                <a:defRPr sz="1800"/>
              </a:pPr>
              <a:r>
                <a:t>Model</a:t>
              </a:r>
            </a:p>
          </p:txBody>
        </p:sp>
      </p:grpSp>
      <p:grpSp>
        <p:nvGrpSpPr>
          <p:cNvPr id="873" name="Group"/>
          <p:cNvGrpSpPr/>
          <p:nvPr/>
        </p:nvGrpSpPr>
        <p:grpSpPr>
          <a:xfrm>
            <a:off x="8001000" y="3657600"/>
            <a:ext cx="2057400" cy="841375"/>
            <a:chOff x="0" y="0"/>
            <a:chExt cx="2057400" cy="841375"/>
          </a:xfrm>
        </p:grpSpPr>
        <p:sp>
          <p:nvSpPr>
            <p:cNvPr id="871" name="Rectangle"/>
            <p:cNvSpPr/>
            <p:nvPr/>
          </p:nvSpPr>
          <p:spPr>
            <a:xfrm>
              <a:off x="0" y="0"/>
              <a:ext cx="2057400" cy="841375"/>
            </a:xfrm>
            <a:prstGeom prst="rect">
              <a:avLst/>
            </a:prstGeom>
            <a:solidFill>
              <a:srgbClr val="7889FB"/>
            </a:solidFill>
            <a:ln w="12700" cap="flat">
              <a:solidFill>
                <a:srgbClr val="000000"/>
              </a:solidFill>
              <a:prstDash val="solid"/>
              <a:round/>
            </a:ln>
            <a:effectLst/>
          </p:spPr>
          <p:txBody>
            <a:bodyPr wrap="square" lIns="46037" tIns="46037" rIns="46037" bIns="46037" numCol="1" anchor="ctr">
              <a:noAutofit/>
            </a:bodyPr>
            <a:lstStyle/>
            <a:p>
              <a:pPr>
                <a:defRPr sz="1800"/>
              </a:pPr>
              <a:endParaRPr/>
            </a:p>
          </p:txBody>
        </p:sp>
        <p:sp>
          <p:nvSpPr>
            <p:cNvPr id="872" name="Object Data…"/>
            <p:cNvSpPr txBox="1"/>
            <p:nvPr/>
          </p:nvSpPr>
          <p:spPr>
            <a:xfrm>
              <a:off x="0" y="112006"/>
              <a:ext cx="1438236" cy="6173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p>
              <a:pPr>
                <a:defRPr sz="1800"/>
              </a:pPr>
              <a:r>
                <a:t>Object Data </a:t>
              </a:r>
            </a:p>
            <a:p>
              <a:pPr>
                <a:defRPr sz="1800"/>
              </a:pPr>
              <a:r>
                <a:t> Model</a:t>
              </a:r>
            </a:p>
          </p:txBody>
        </p:sp>
      </p:grpSp>
      <p:sp>
        <p:nvSpPr>
          <p:cNvPr id="874" name="Line"/>
          <p:cNvSpPr/>
          <p:nvPr/>
        </p:nvSpPr>
        <p:spPr>
          <a:xfrm>
            <a:off x="2743200" y="4502150"/>
            <a:ext cx="0" cy="698500"/>
          </a:xfrm>
          <a:prstGeom prst="line">
            <a:avLst/>
          </a:prstGeom>
          <a:ln w="12700">
            <a:solidFill>
              <a:srgbClr val="000000"/>
            </a:solidFill>
          </a:ln>
        </p:spPr>
        <p:txBody>
          <a:bodyPr lIns="45719" rIns="45719"/>
          <a:lstStyle/>
          <a:p>
            <a:pPr algn="ctr">
              <a:spcBef>
                <a:spcPts val="1400"/>
              </a:spcBef>
              <a:defRPr sz="2400"/>
            </a:pPr>
            <a:endParaRPr/>
          </a:p>
        </p:txBody>
      </p:sp>
      <p:sp>
        <p:nvSpPr>
          <p:cNvPr id="875" name="Line"/>
          <p:cNvSpPr/>
          <p:nvPr/>
        </p:nvSpPr>
        <p:spPr>
          <a:xfrm>
            <a:off x="1981200" y="5200650"/>
            <a:ext cx="7589838" cy="0"/>
          </a:xfrm>
          <a:prstGeom prst="line">
            <a:avLst/>
          </a:prstGeom>
          <a:ln w="3175">
            <a:solidFill>
              <a:srgbClr val="000000"/>
            </a:solidFill>
          </a:ln>
        </p:spPr>
        <p:txBody>
          <a:bodyPr lIns="45719" rIns="45719"/>
          <a:lstStyle/>
          <a:p>
            <a:pPr algn="ctr">
              <a:spcBef>
                <a:spcPts val="1400"/>
              </a:spcBef>
              <a:defRPr sz="2400"/>
            </a:pPr>
            <a:endParaRPr/>
          </a:p>
        </p:txBody>
      </p:sp>
      <p:sp>
        <p:nvSpPr>
          <p:cNvPr id="876" name="Line"/>
          <p:cNvSpPr/>
          <p:nvPr/>
        </p:nvSpPr>
        <p:spPr>
          <a:xfrm>
            <a:off x="1981200" y="5200650"/>
            <a:ext cx="0" cy="349250"/>
          </a:xfrm>
          <a:prstGeom prst="line">
            <a:avLst/>
          </a:prstGeom>
          <a:ln w="12700">
            <a:solidFill>
              <a:srgbClr val="000000"/>
            </a:solidFill>
            <a:tailEnd type="triangle"/>
          </a:ln>
        </p:spPr>
        <p:txBody>
          <a:bodyPr lIns="45719" rIns="45719"/>
          <a:lstStyle/>
          <a:p>
            <a:pPr algn="ctr">
              <a:spcBef>
                <a:spcPts val="1400"/>
              </a:spcBef>
              <a:defRPr sz="2400"/>
            </a:pPr>
            <a:endParaRPr/>
          </a:p>
        </p:txBody>
      </p:sp>
      <p:sp>
        <p:nvSpPr>
          <p:cNvPr id="877" name="Line"/>
          <p:cNvSpPr/>
          <p:nvPr/>
        </p:nvSpPr>
        <p:spPr>
          <a:xfrm>
            <a:off x="5867400" y="5200650"/>
            <a:ext cx="0" cy="349250"/>
          </a:xfrm>
          <a:prstGeom prst="line">
            <a:avLst/>
          </a:prstGeom>
          <a:ln w="12700">
            <a:solidFill>
              <a:srgbClr val="000000"/>
            </a:solidFill>
            <a:tailEnd type="triangle"/>
          </a:ln>
        </p:spPr>
        <p:txBody>
          <a:bodyPr lIns="45719" rIns="45719"/>
          <a:lstStyle/>
          <a:p>
            <a:pPr algn="ctr">
              <a:spcBef>
                <a:spcPts val="1400"/>
              </a:spcBef>
              <a:defRPr sz="2400"/>
            </a:pPr>
            <a:endParaRPr/>
          </a:p>
        </p:txBody>
      </p:sp>
      <p:sp>
        <p:nvSpPr>
          <p:cNvPr id="878" name="Line"/>
          <p:cNvSpPr/>
          <p:nvPr/>
        </p:nvSpPr>
        <p:spPr>
          <a:xfrm flipH="1">
            <a:off x="9524999" y="5200649"/>
            <a:ext cx="9526" cy="419102"/>
          </a:xfrm>
          <a:prstGeom prst="line">
            <a:avLst/>
          </a:prstGeom>
          <a:ln w="12700">
            <a:solidFill>
              <a:srgbClr val="000000"/>
            </a:solidFill>
            <a:tailEnd type="triangle"/>
          </a:ln>
        </p:spPr>
        <p:txBody>
          <a:bodyPr lIns="45719" rIns="45719"/>
          <a:lstStyle/>
          <a:p>
            <a:pPr algn="ctr">
              <a:spcBef>
                <a:spcPts val="1400"/>
              </a:spcBef>
              <a:defRPr sz="2400"/>
            </a:pPr>
            <a:endParaRPr/>
          </a:p>
        </p:txBody>
      </p:sp>
      <p:grpSp>
        <p:nvGrpSpPr>
          <p:cNvPr id="881" name="Group"/>
          <p:cNvGrpSpPr/>
          <p:nvPr/>
        </p:nvGrpSpPr>
        <p:grpSpPr>
          <a:xfrm>
            <a:off x="1828800" y="5549900"/>
            <a:ext cx="2193925" cy="631825"/>
            <a:chOff x="0" y="0"/>
            <a:chExt cx="2193925" cy="631825"/>
          </a:xfrm>
        </p:grpSpPr>
        <p:sp>
          <p:nvSpPr>
            <p:cNvPr id="879" name="Rectangle"/>
            <p:cNvSpPr/>
            <p:nvPr/>
          </p:nvSpPr>
          <p:spPr>
            <a:xfrm>
              <a:off x="0" y="0"/>
              <a:ext cx="2193925" cy="631825"/>
            </a:xfrm>
            <a:prstGeom prst="rect">
              <a:avLst/>
            </a:prstGeom>
            <a:solidFill>
              <a:srgbClr val="7889FB"/>
            </a:solidFill>
            <a:ln w="12700" cap="flat">
              <a:solidFill>
                <a:srgbClr val="000000"/>
              </a:solidFill>
              <a:prstDash val="solid"/>
              <a:round/>
            </a:ln>
            <a:effectLst/>
          </p:spPr>
          <p:txBody>
            <a:bodyPr wrap="square" lIns="46037" tIns="46037" rIns="46037" bIns="46037" numCol="1" anchor="ctr">
              <a:noAutofit/>
            </a:bodyPr>
            <a:lstStyle/>
            <a:p>
              <a:pPr>
                <a:defRPr sz="1800"/>
              </a:pPr>
              <a:endParaRPr/>
            </a:p>
          </p:txBody>
        </p:sp>
        <p:sp>
          <p:nvSpPr>
            <p:cNvPr id="880" name="Relational Model"/>
            <p:cNvSpPr txBox="1"/>
            <p:nvPr/>
          </p:nvSpPr>
          <p:spPr>
            <a:xfrm>
              <a:off x="0" y="140581"/>
              <a:ext cx="1806920"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defRPr sz="1800"/>
              </a:lvl1pPr>
            </a:lstStyle>
            <a:p>
              <a:r>
                <a:t>Relational Model</a:t>
              </a:r>
            </a:p>
          </p:txBody>
        </p:sp>
      </p:grpSp>
      <p:grpSp>
        <p:nvGrpSpPr>
          <p:cNvPr id="884" name="Group"/>
          <p:cNvGrpSpPr/>
          <p:nvPr/>
        </p:nvGrpSpPr>
        <p:grpSpPr>
          <a:xfrm>
            <a:off x="4800600" y="5549900"/>
            <a:ext cx="2193925" cy="631825"/>
            <a:chOff x="0" y="0"/>
            <a:chExt cx="2193925" cy="631825"/>
          </a:xfrm>
        </p:grpSpPr>
        <p:sp>
          <p:nvSpPr>
            <p:cNvPr id="882" name="Rectangle"/>
            <p:cNvSpPr/>
            <p:nvPr/>
          </p:nvSpPr>
          <p:spPr>
            <a:xfrm>
              <a:off x="0" y="0"/>
              <a:ext cx="2193925" cy="631825"/>
            </a:xfrm>
            <a:prstGeom prst="rect">
              <a:avLst/>
            </a:prstGeom>
            <a:solidFill>
              <a:srgbClr val="7889FB"/>
            </a:solidFill>
            <a:ln w="12700" cap="flat">
              <a:solidFill>
                <a:srgbClr val="000000"/>
              </a:solidFill>
              <a:prstDash val="solid"/>
              <a:round/>
            </a:ln>
            <a:effectLst/>
          </p:spPr>
          <p:txBody>
            <a:bodyPr wrap="square" lIns="46037" tIns="46037" rIns="46037" bIns="46037" numCol="1" anchor="ctr">
              <a:noAutofit/>
            </a:bodyPr>
            <a:lstStyle/>
            <a:p>
              <a:pPr>
                <a:defRPr sz="1800"/>
              </a:pPr>
              <a:endParaRPr/>
            </a:p>
          </p:txBody>
        </p:sp>
        <p:sp>
          <p:nvSpPr>
            <p:cNvPr id="883" name="Hierarchical Model"/>
            <p:cNvSpPr txBox="1"/>
            <p:nvPr/>
          </p:nvSpPr>
          <p:spPr>
            <a:xfrm>
              <a:off x="0" y="140581"/>
              <a:ext cx="1997123"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defRPr sz="1800"/>
              </a:lvl1pPr>
            </a:lstStyle>
            <a:p>
              <a:r>
                <a:t>Hierarchical Model</a:t>
              </a:r>
            </a:p>
          </p:txBody>
        </p:sp>
      </p:grpSp>
      <p:grpSp>
        <p:nvGrpSpPr>
          <p:cNvPr id="887" name="Group"/>
          <p:cNvGrpSpPr/>
          <p:nvPr/>
        </p:nvGrpSpPr>
        <p:grpSpPr>
          <a:xfrm>
            <a:off x="8153400" y="5549900"/>
            <a:ext cx="2193925" cy="631825"/>
            <a:chOff x="0" y="0"/>
            <a:chExt cx="2193925" cy="631825"/>
          </a:xfrm>
        </p:grpSpPr>
        <p:sp>
          <p:nvSpPr>
            <p:cNvPr id="885" name="Rectangle"/>
            <p:cNvSpPr/>
            <p:nvPr/>
          </p:nvSpPr>
          <p:spPr>
            <a:xfrm>
              <a:off x="0" y="0"/>
              <a:ext cx="2193925" cy="631825"/>
            </a:xfrm>
            <a:prstGeom prst="rect">
              <a:avLst/>
            </a:prstGeom>
            <a:solidFill>
              <a:srgbClr val="7889FB"/>
            </a:solidFill>
            <a:ln w="12700" cap="flat">
              <a:solidFill>
                <a:srgbClr val="000000"/>
              </a:solidFill>
              <a:prstDash val="solid"/>
              <a:round/>
            </a:ln>
            <a:effectLst/>
          </p:spPr>
          <p:txBody>
            <a:bodyPr wrap="square" lIns="46037" tIns="46037" rIns="46037" bIns="46037" numCol="1" anchor="ctr">
              <a:noAutofit/>
            </a:bodyPr>
            <a:lstStyle/>
            <a:p>
              <a:pPr>
                <a:defRPr sz="1800"/>
              </a:pPr>
              <a:endParaRPr/>
            </a:p>
          </p:txBody>
        </p:sp>
        <p:sp>
          <p:nvSpPr>
            <p:cNvPr id="886" name="Network Model"/>
            <p:cNvSpPr txBox="1"/>
            <p:nvPr/>
          </p:nvSpPr>
          <p:spPr>
            <a:xfrm>
              <a:off x="0" y="140581"/>
              <a:ext cx="1628661"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defRPr sz="1800"/>
              </a:lvl1pPr>
            </a:lstStyle>
            <a:p>
              <a:r>
                <a:t>Network Model</a:t>
              </a:r>
            </a:p>
          </p:txBody>
        </p:sp>
      </p:grpSp>
      <p:grpSp>
        <p:nvGrpSpPr>
          <p:cNvPr id="890" name="Group"/>
          <p:cNvGrpSpPr/>
          <p:nvPr/>
        </p:nvGrpSpPr>
        <p:grpSpPr>
          <a:xfrm>
            <a:off x="4953000" y="1511300"/>
            <a:ext cx="2057400" cy="838200"/>
            <a:chOff x="0" y="0"/>
            <a:chExt cx="2057400" cy="838200"/>
          </a:xfrm>
        </p:grpSpPr>
        <p:sp>
          <p:nvSpPr>
            <p:cNvPr id="888" name="Rectangle"/>
            <p:cNvSpPr/>
            <p:nvPr/>
          </p:nvSpPr>
          <p:spPr>
            <a:xfrm>
              <a:off x="0" y="0"/>
              <a:ext cx="2057400" cy="838200"/>
            </a:xfrm>
            <a:prstGeom prst="rect">
              <a:avLst/>
            </a:prstGeom>
            <a:solidFill>
              <a:srgbClr val="7889FB"/>
            </a:solidFill>
            <a:ln w="12700" cap="flat">
              <a:solidFill>
                <a:srgbClr val="000000"/>
              </a:solidFill>
              <a:prstDash val="solid"/>
              <a:round/>
            </a:ln>
            <a:effectLst/>
          </p:spPr>
          <p:txBody>
            <a:bodyPr wrap="square" lIns="46037" tIns="46037" rIns="46037" bIns="46037" numCol="1" anchor="ctr">
              <a:noAutofit/>
            </a:bodyPr>
            <a:lstStyle/>
            <a:p>
              <a:pPr>
                <a:defRPr sz="1800"/>
              </a:pPr>
              <a:endParaRPr/>
            </a:p>
          </p:txBody>
        </p:sp>
        <p:sp>
          <p:nvSpPr>
            <p:cNvPr id="889" name="Data Models"/>
            <p:cNvSpPr txBox="1"/>
            <p:nvPr/>
          </p:nvSpPr>
          <p:spPr>
            <a:xfrm>
              <a:off x="0" y="243769"/>
              <a:ext cx="1387448"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defRPr sz="1800"/>
              </a:lvl1pPr>
            </a:lstStyle>
            <a:p>
              <a:r>
                <a:t>Data Models</a:t>
              </a:r>
            </a:p>
          </p:txBody>
        </p:sp>
      </p:grpSp>
      <p:sp>
        <p:nvSpPr>
          <p:cNvPr id="891"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39</a:t>
            </a:fld>
            <a:r>
              <a: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D74AE-156F-5417-16F3-ADC1D4A285C2}"/>
              </a:ext>
            </a:extLst>
          </p:cNvPr>
          <p:cNvSpPr>
            <a:spLocks noGrp="1"/>
          </p:cNvSpPr>
          <p:nvPr>
            <p:ph type="body" sz="quarter" idx="14"/>
          </p:nvPr>
        </p:nvSpPr>
        <p:spPr>
          <a:xfrm>
            <a:off x="463549" y="1050251"/>
            <a:ext cx="11500924" cy="4539180"/>
          </a:xfrm>
        </p:spPr>
        <p:txBody>
          <a:bodyPr>
            <a:normAutofit lnSpcReduction="10000"/>
          </a:bodyPr>
          <a:lstStyle/>
          <a:p>
            <a:pPr marL="342900" indent="-342900">
              <a:buFont typeface="Arial" panose="020B0604020202020204" pitchFamily="34" charset="0"/>
              <a:buChar char="•"/>
            </a:pPr>
            <a:r>
              <a:rPr lang="en-US" u="sng" dirty="0"/>
              <a:t>Importance:</a:t>
            </a:r>
          </a:p>
          <a:p>
            <a:pPr marL="1028700" lvl="1" indent="-342900">
              <a:buFont typeface="Wingdings" panose="05000000000000000000" pitchFamily="2" charset="2"/>
              <a:buChar char="v"/>
            </a:pPr>
            <a:r>
              <a:rPr lang="en-US" dirty="0"/>
              <a:t>Enterprise Knowledge Management refers to the process of capturing the knowledge resources held within the enterprise enabling the retrieval and reuse of knowledge by individuals who are a part of the organization </a:t>
            </a:r>
          </a:p>
          <a:p>
            <a:pPr marL="1028700" lvl="1" indent="-342900">
              <a:buFont typeface="Wingdings" panose="05000000000000000000" pitchFamily="2" charset="2"/>
              <a:buChar char="v"/>
            </a:pPr>
            <a:r>
              <a:rPr lang="en-US" dirty="0"/>
              <a:t>Knowledge Capture, Knowledge Storage, Knowledge Sharing</a:t>
            </a:r>
          </a:p>
          <a:p>
            <a:pPr marL="342900" indent="-342900">
              <a:buFont typeface="Arial" panose="020B0604020202020204" pitchFamily="34" charset="0"/>
              <a:buChar char="•"/>
            </a:pPr>
            <a:r>
              <a:rPr lang="en-US" u="sng" dirty="0"/>
              <a:t>Methods: </a:t>
            </a:r>
          </a:p>
          <a:p>
            <a:pPr marL="1028700" lvl="1" indent="-342900">
              <a:buFont typeface="Wingdings" panose="05000000000000000000" pitchFamily="2" charset="2"/>
              <a:buChar char="v"/>
            </a:pPr>
            <a:r>
              <a:rPr lang="en-US" dirty="0"/>
              <a:t>Brainstorming</a:t>
            </a:r>
          </a:p>
          <a:p>
            <a:pPr marL="1028700" lvl="1" indent="-342900">
              <a:buFont typeface="Wingdings" panose="05000000000000000000" pitchFamily="2" charset="2"/>
              <a:buChar char="v"/>
            </a:pPr>
            <a:r>
              <a:rPr lang="en-US" dirty="0"/>
              <a:t>Learning &amp; Idea capture</a:t>
            </a:r>
          </a:p>
          <a:p>
            <a:pPr marL="1028700" lvl="1" indent="-342900">
              <a:buFont typeface="Wingdings" panose="05000000000000000000" pitchFamily="2" charset="2"/>
              <a:buChar char="v"/>
            </a:pPr>
            <a:r>
              <a:rPr lang="en-US" dirty="0"/>
              <a:t>Peer assist</a:t>
            </a:r>
          </a:p>
          <a:p>
            <a:pPr marL="1028700" lvl="1" indent="-342900">
              <a:buFont typeface="Wingdings" panose="05000000000000000000" pitchFamily="2" charset="2"/>
              <a:buChar char="v"/>
            </a:pPr>
            <a:r>
              <a:rPr lang="en-US" dirty="0"/>
              <a:t>Collaborative Workspace</a:t>
            </a:r>
          </a:p>
          <a:p>
            <a:pPr marL="342900" indent="-342900">
              <a:buFont typeface="Arial" panose="020B0604020202020204" pitchFamily="34" charset="0"/>
              <a:buChar char="•"/>
            </a:pPr>
            <a:r>
              <a:rPr lang="en-US" u="sng" dirty="0"/>
              <a:t>Tools:</a:t>
            </a:r>
          </a:p>
          <a:p>
            <a:pPr marL="1028700" lvl="1" indent="-342900">
              <a:buFont typeface="Wingdings" panose="05000000000000000000" pitchFamily="2" charset="2"/>
              <a:buChar char="v"/>
            </a:pPr>
            <a:r>
              <a:rPr lang="en-US" dirty="0"/>
              <a:t>Knowledge base platforms</a:t>
            </a:r>
          </a:p>
          <a:p>
            <a:pPr marL="1028700" lvl="1" indent="-342900">
              <a:buFont typeface="Wingdings" panose="05000000000000000000" pitchFamily="2" charset="2"/>
              <a:buChar char="v"/>
            </a:pPr>
            <a:r>
              <a:rPr lang="en-US" dirty="0"/>
              <a:t>Communication platforms</a:t>
            </a:r>
          </a:p>
          <a:p>
            <a:pPr marL="1028700" lvl="1" indent="-342900">
              <a:buFont typeface="Wingdings" panose="05000000000000000000" pitchFamily="2" charset="2"/>
              <a:buChar char="v"/>
            </a:pPr>
            <a:r>
              <a:rPr lang="en-US" dirty="0"/>
              <a:t>Task Management platforms</a:t>
            </a:r>
            <a:endParaRPr lang="en-IN" dirty="0"/>
          </a:p>
        </p:txBody>
      </p:sp>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463550" y="337035"/>
            <a:ext cx="11260278" cy="713216"/>
          </a:xfrm>
        </p:spPr>
        <p:txBody>
          <a:bodyPr/>
          <a:lstStyle/>
          <a:p>
            <a:pPr algn="ctr"/>
            <a:r>
              <a:rPr lang="en-US" dirty="0"/>
              <a:t>Data for Enterprise Knowledge Sharing</a:t>
            </a:r>
            <a:endParaRPr lang="en-IN" dirty="0"/>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4</a:t>
            </a:fld>
            <a:endParaRPr lang="en-IN" dirty="0"/>
          </a:p>
        </p:txBody>
      </p:sp>
    </p:spTree>
    <p:extLst>
      <p:ext uri="{BB962C8B-B14F-4D97-AF65-F5344CB8AC3E}">
        <p14:creationId xmlns:p14="http://schemas.microsoft.com/office/powerpoint/2010/main" val="604075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
        <p:nvSpPr>
          <p:cNvPr id="894"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Font typeface="Wingdings"/>
              <a:defRPr sz="1800">
                <a:solidFill>
                  <a:srgbClr val="000000"/>
                </a:solidFill>
              </a:defRPr>
            </a:pPr>
            <a:r>
              <a:t>The important features are:</a:t>
            </a:r>
          </a:p>
          <a:p>
            <a:pPr marL="236537" indent="-236537">
              <a:lnSpc>
                <a:spcPct val="100000"/>
              </a:lnSpc>
              <a:buClr>
                <a:srgbClr val="2F6B89"/>
              </a:buClr>
              <a:buSzPct val="100000"/>
              <a:buChar char="▪"/>
              <a:defRPr sz="1800">
                <a:solidFill>
                  <a:srgbClr val="000000"/>
                </a:solidFill>
              </a:defRPr>
            </a:pPr>
            <a:r>
              <a:t>Name of the object at the logical level.</a:t>
            </a:r>
          </a:p>
          <a:p>
            <a:pPr marL="236537" indent="-236537">
              <a:lnSpc>
                <a:spcPct val="100000"/>
              </a:lnSpc>
              <a:buClr>
                <a:srgbClr val="2F6B89"/>
              </a:buClr>
              <a:buSzPct val="100000"/>
              <a:buChar char="▪"/>
              <a:defRPr sz="1800">
                <a:solidFill>
                  <a:srgbClr val="000000"/>
                </a:solidFill>
              </a:defRPr>
            </a:pPr>
            <a:r>
              <a:t>Structure of the logical level object.</a:t>
            </a:r>
          </a:p>
        </p:txBody>
      </p:sp>
      <p:sp>
        <p:nvSpPr>
          <p:cNvPr id="895" name="Google Shape;129;p2"/>
          <p:cNvSpPr txBox="1">
            <a:spLocks noGrp="1"/>
          </p:cNvSpPr>
          <p:nvPr>
            <p:ph type="title"/>
          </p:nvPr>
        </p:nvSpPr>
        <p:spPr>
          <a:xfrm>
            <a:off x="1981200" y="581025"/>
            <a:ext cx="8229600" cy="838200"/>
          </a:xfrm>
          <a:prstGeom prst="rect">
            <a:avLst/>
          </a:prstGeom>
        </p:spPr>
        <p:txBody>
          <a:bodyPr lIns="0" tIns="0" rIns="0" bIns="0" anchor="b"/>
          <a:lstStyle/>
          <a:p>
            <a:r>
              <a:t>Relational database</a:t>
            </a:r>
          </a:p>
        </p:txBody>
      </p:sp>
      <p:sp>
        <p:nvSpPr>
          <p:cNvPr id="896"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40</a:t>
            </a:fld>
            <a:r>
              <a:t>￼</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899" name="Google Shape;128;p2"/>
          <p:cNvSpPr txBox="1">
            <a:spLocks noGrp="1"/>
          </p:cNvSpPr>
          <p:nvPr>
            <p:ph type="body" sz="half" idx="1"/>
          </p:nvPr>
        </p:nvSpPr>
        <p:spPr>
          <a:xfrm>
            <a:off x="1981200" y="1984375"/>
            <a:ext cx="7775575" cy="3902075"/>
          </a:xfrm>
          <a:prstGeom prst="rect">
            <a:avLst/>
          </a:prstGeom>
        </p:spPr>
        <p:txBody>
          <a:bodyPr lIns="45719" tIns="45719" rIns="45719" bIns="45719"/>
          <a:lstStyle/>
          <a:p>
            <a:pPr marL="236537" indent="-236537">
              <a:lnSpc>
                <a:spcPct val="100000"/>
              </a:lnSpc>
              <a:buClr>
                <a:srgbClr val="2F6B89"/>
              </a:buClr>
              <a:buSzPct val="100000"/>
              <a:buChar char="▪"/>
              <a:defRPr sz="1800">
                <a:solidFill>
                  <a:srgbClr val="000000"/>
                </a:solidFill>
              </a:defRPr>
            </a:pPr>
            <a:br/>
            <a:br/>
            <a:br/>
            <a:endParaRPr/>
          </a:p>
        </p:txBody>
      </p:sp>
      <p:sp>
        <p:nvSpPr>
          <p:cNvPr id="900" name="Google Shape;129;p2"/>
          <p:cNvSpPr txBox="1">
            <a:spLocks noGrp="1"/>
          </p:cNvSpPr>
          <p:nvPr>
            <p:ph type="title"/>
          </p:nvPr>
        </p:nvSpPr>
        <p:spPr>
          <a:xfrm>
            <a:off x="1981200" y="581025"/>
            <a:ext cx="8229600" cy="838200"/>
          </a:xfrm>
          <a:prstGeom prst="rect">
            <a:avLst/>
          </a:prstGeom>
        </p:spPr>
        <p:txBody>
          <a:bodyPr lIns="0" tIns="0" rIns="0" bIns="0" anchor="b"/>
          <a:lstStyle/>
          <a:p>
            <a:r>
              <a:t>Relationship mapping</a:t>
            </a:r>
          </a:p>
        </p:txBody>
      </p:sp>
      <p:grpSp>
        <p:nvGrpSpPr>
          <p:cNvPr id="955" name="Group"/>
          <p:cNvGrpSpPr/>
          <p:nvPr/>
        </p:nvGrpSpPr>
        <p:grpSpPr>
          <a:xfrm>
            <a:off x="4343400" y="1981200"/>
            <a:ext cx="3003550" cy="3600451"/>
            <a:chOff x="0" y="0"/>
            <a:chExt cx="3003550" cy="3600450"/>
          </a:xfrm>
        </p:grpSpPr>
        <p:grpSp>
          <p:nvGrpSpPr>
            <p:cNvPr id="903" name="Group"/>
            <p:cNvGrpSpPr/>
            <p:nvPr/>
          </p:nvGrpSpPr>
          <p:grpSpPr>
            <a:xfrm>
              <a:off x="120650" y="273049"/>
              <a:ext cx="2870200" cy="571502"/>
              <a:chOff x="0" y="0"/>
              <a:chExt cx="2870200" cy="571500"/>
            </a:xfrm>
          </p:grpSpPr>
          <p:sp>
            <p:nvSpPr>
              <p:cNvPr id="901" name="Oval"/>
              <p:cNvSpPr/>
              <p:nvPr/>
            </p:nvSpPr>
            <p:spPr>
              <a:xfrm>
                <a:off x="0" y="-1"/>
                <a:ext cx="685800" cy="571502"/>
              </a:xfrm>
              <a:prstGeom prst="ellipse">
                <a:avLst/>
              </a:prstGeom>
              <a:solidFill>
                <a:srgbClr val="FFFFFF"/>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02" name="Oval"/>
              <p:cNvSpPr/>
              <p:nvPr/>
            </p:nvSpPr>
            <p:spPr>
              <a:xfrm>
                <a:off x="2184400" y="-1"/>
                <a:ext cx="685800" cy="571502"/>
              </a:xfrm>
              <a:prstGeom prst="ellipse">
                <a:avLst/>
              </a:prstGeom>
              <a:solidFill>
                <a:srgbClr val="FFFFFF"/>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grpSp>
        <p:grpSp>
          <p:nvGrpSpPr>
            <p:cNvPr id="906" name="Group"/>
            <p:cNvGrpSpPr/>
            <p:nvPr/>
          </p:nvGrpSpPr>
          <p:grpSpPr>
            <a:xfrm>
              <a:off x="133350" y="2165349"/>
              <a:ext cx="2870200" cy="571502"/>
              <a:chOff x="0" y="0"/>
              <a:chExt cx="2870200" cy="571500"/>
            </a:xfrm>
          </p:grpSpPr>
          <p:sp>
            <p:nvSpPr>
              <p:cNvPr id="904" name="Oval"/>
              <p:cNvSpPr/>
              <p:nvPr/>
            </p:nvSpPr>
            <p:spPr>
              <a:xfrm>
                <a:off x="0" y="-1"/>
                <a:ext cx="685800" cy="571502"/>
              </a:xfrm>
              <a:prstGeom prst="ellipse">
                <a:avLst/>
              </a:prstGeom>
              <a:solidFill>
                <a:srgbClr val="FFFFFF"/>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05" name="Oval"/>
              <p:cNvSpPr/>
              <p:nvPr/>
            </p:nvSpPr>
            <p:spPr>
              <a:xfrm>
                <a:off x="2184400" y="-1"/>
                <a:ext cx="685800" cy="571502"/>
              </a:xfrm>
              <a:prstGeom prst="ellipse">
                <a:avLst/>
              </a:prstGeom>
              <a:solidFill>
                <a:srgbClr val="FFFFFF"/>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grpSp>
        <p:grpSp>
          <p:nvGrpSpPr>
            <p:cNvPr id="909" name="Group"/>
            <p:cNvGrpSpPr/>
            <p:nvPr/>
          </p:nvGrpSpPr>
          <p:grpSpPr>
            <a:xfrm>
              <a:off x="107950" y="1187449"/>
              <a:ext cx="2870200" cy="584202"/>
              <a:chOff x="0" y="0"/>
              <a:chExt cx="2870200" cy="584200"/>
            </a:xfrm>
          </p:grpSpPr>
          <p:sp>
            <p:nvSpPr>
              <p:cNvPr id="907" name="Oval"/>
              <p:cNvSpPr/>
              <p:nvPr/>
            </p:nvSpPr>
            <p:spPr>
              <a:xfrm>
                <a:off x="0" y="12699"/>
                <a:ext cx="685800" cy="571502"/>
              </a:xfrm>
              <a:prstGeom prst="ellipse">
                <a:avLst/>
              </a:prstGeom>
              <a:solidFill>
                <a:srgbClr val="FFFFFF"/>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08" name="Oval"/>
              <p:cNvSpPr/>
              <p:nvPr/>
            </p:nvSpPr>
            <p:spPr>
              <a:xfrm>
                <a:off x="2184400" y="-1"/>
                <a:ext cx="685800" cy="571502"/>
              </a:xfrm>
              <a:prstGeom prst="ellipse">
                <a:avLst/>
              </a:prstGeom>
              <a:solidFill>
                <a:srgbClr val="FFFFFF"/>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grpSp>
        <p:grpSp>
          <p:nvGrpSpPr>
            <p:cNvPr id="912" name="Group"/>
            <p:cNvGrpSpPr/>
            <p:nvPr/>
          </p:nvGrpSpPr>
          <p:grpSpPr>
            <a:xfrm>
              <a:off x="133350" y="3016249"/>
              <a:ext cx="2870200" cy="584202"/>
              <a:chOff x="0" y="0"/>
              <a:chExt cx="2870200" cy="584200"/>
            </a:xfrm>
          </p:grpSpPr>
          <p:sp>
            <p:nvSpPr>
              <p:cNvPr id="910" name="Oval"/>
              <p:cNvSpPr/>
              <p:nvPr/>
            </p:nvSpPr>
            <p:spPr>
              <a:xfrm>
                <a:off x="0" y="12699"/>
                <a:ext cx="685800" cy="571502"/>
              </a:xfrm>
              <a:prstGeom prst="ellipse">
                <a:avLst/>
              </a:prstGeom>
              <a:solidFill>
                <a:srgbClr val="FFFFFF"/>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11" name="Oval"/>
              <p:cNvSpPr/>
              <p:nvPr/>
            </p:nvSpPr>
            <p:spPr>
              <a:xfrm>
                <a:off x="2184400" y="-1"/>
                <a:ext cx="685800" cy="571502"/>
              </a:xfrm>
              <a:prstGeom prst="ellipse">
                <a:avLst/>
              </a:prstGeom>
              <a:solidFill>
                <a:srgbClr val="FFFFFF"/>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grpSp>
        <p:sp>
          <p:nvSpPr>
            <p:cNvPr id="913" name="Line"/>
            <p:cNvSpPr/>
            <p:nvPr/>
          </p:nvSpPr>
          <p:spPr>
            <a:xfrm>
              <a:off x="444500" y="431800"/>
              <a:ext cx="2235200" cy="1588"/>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14" name="Line"/>
            <p:cNvSpPr/>
            <p:nvPr/>
          </p:nvSpPr>
          <p:spPr>
            <a:xfrm>
              <a:off x="444499" y="419100"/>
              <a:ext cx="2197102" cy="190500"/>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15" name="Line"/>
            <p:cNvSpPr/>
            <p:nvPr/>
          </p:nvSpPr>
          <p:spPr>
            <a:xfrm>
              <a:off x="457199" y="711199"/>
              <a:ext cx="2159002" cy="12702"/>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16" name="Line"/>
            <p:cNvSpPr/>
            <p:nvPr/>
          </p:nvSpPr>
          <p:spPr>
            <a:xfrm>
              <a:off x="444499" y="1308099"/>
              <a:ext cx="2222502" cy="25402"/>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17" name="Line"/>
            <p:cNvSpPr/>
            <p:nvPr/>
          </p:nvSpPr>
          <p:spPr>
            <a:xfrm flipH="1">
              <a:off x="419099" y="1333499"/>
              <a:ext cx="2247901" cy="139702"/>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18" name="Line"/>
            <p:cNvSpPr/>
            <p:nvPr/>
          </p:nvSpPr>
          <p:spPr>
            <a:xfrm>
              <a:off x="444499" y="1562099"/>
              <a:ext cx="2209801" cy="12702"/>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19" name="Line"/>
            <p:cNvSpPr/>
            <p:nvPr/>
          </p:nvSpPr>
          <p:spPr>
            <a:xfrm flipH="1">
              <a:off x="419100" y="1562099"/>
              <a:ext cx="2222500" cy="101602"/>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20" name="Line"/>
            <p:cNvSpPr/>
            <p:nvPr/>
          </p:nvSpPr>
          <p:spPr>
            <a:xfrm flipV="1">
              <a:off x="393699" y="2298699"/>
              <a:ext cx="2286002" cy="12702"/>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21" name="Line"/>
            <p:cNvSpPr/>
            <p:nvPr/>
          </p:nvSpPr>
          <p:spPr>
            <a:xfrm>
              <a:off x="406399" y="2476500"/>
              <a:ext cx="2184401" cy="1588"/>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22" name="Line"/>
            <p:cNvSpPr/>
            <p:nvPr/>
          </p:nvSpPr>
          <p:spPr>
            <a:xfrm>
              <a:off x="444499" y="2603500"/>
              <a:ext cx="2247902" cy="25400"/>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23" name="Line"/>
            <p:cNvSpPr/>
            <p:nvPr/>
          </p:nvSpPr>
          <p:spPr>
            <a:xfrm>
              <a:off x="482599" y="3149600"/>
              <a:ext cx="2146301" cy="38100"/>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24" name="Line"/>
            <p:cNvSpPr/>
            <p:nvPr/>
          </p:nvSpPr>
          <p:spPr>
            <a:xfrm flipH="1">
              <a:off x="419099" y="3187700"/>
              <a:ext cx="2209801" cy="88900"/>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25" name="Line"/>
            <p:cNvSpPr/>
            <p:nvPr/>
          </p:nvSpPr>
          <p:spPr>
            <a:xfrm>
              <a:off x="419100" y="3276599"/>
              <a:ext cx="2235201" cy="88902"/>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26" name="Line"/>
            <p:cNvSpPr/>
            <p:nvPr/>
          </p:nvSpPr>
          <p:spPr>
            <a:xfrm flipV="1">
              <a:off x="431799" y="3365500"/>
              <a:ext cx="2197102" cy="88900"/>
            </a:xfrm>
            <a:prstGeom prst="line">
              <a:avLst/>
            </a:prstGeom>
            <a:noFill/>
            <a:ln w="12700" cap="flat">
              <a:solidFill>
                <a:srgbClr val="7889FB"/>
              </a:solidFill>
              <a:prstDash val="solid"/>
              <a:round/>
            </a:ln>
            <a:effectLst/>
          </p:spPr>
          <p:txBody>
            <a:bodyPr wrap="square" lIns="45719" tIns="45719" rIns="45719" bIns="45719" numCol="1" anchor="t">
              <a:noAutofit/>
            </a:bodyPr>
            <a:lstStyle/>
            <a:p>
              <a:pPr algn="ctr">
                <a:spcBef>
                  <a:spcPts val="1400"/>
                </a:spcBef>
                <a:defRPr sz="2400"/>
              </a:pPr>
              <a:endParaRPr/>
            </a:p>
          </p:txBody>
        </p:sp>
        <p:sp>
          <p:nvSpPr>
            <p:cNvPr id="927" name="Circle"/>
            <p:cNvSpPr/>
            <p:nvPr/>
          </p:nvSpPr>
          <p:spPr>
            <a:xfrm>
              <a:off x="400050" y="25844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28" name="Circle"/>
            <p:cNvSpPr/>
            <p:nvPr/>
          </p:nvSpPr>
          <p:spPr>
            <a:xfrm>
              <a:off x="2660650" y="22796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29" name="Circle"/>
            <p:cNvSpPr/>
            <p:nvPr/>
          </p:nvSpPr>
          <p:spPr>
            <a:xfrm>
              <a:off x="387350" y="22923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30" name="Circle"/>
            <p:cNvSpPr/>
            <p:nvPr/>
          </p:nvSpPr>
          <p:spPr>
            <a:xfrm>
              <a:off x="2571750" y="24447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31" name="Circle"/>
            <p:cNvSpPr/>
            <p:nvPr/>
          </p:nvSpPr>
          <p:spPr>
            <a:xfrm>
              <a:off x="387350" y="24574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32" name="Circle"/>
            <p:cNvSpPr/>
            <p:nvPr/>
          </p:nvSpPr>
          <p:spPr>
            <a:xfrm>
              <a:off x="2597150" y="31686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33" name="Circle"/>
            <p:cNvSpPr/>
            <p:nvPr/>
          </p:nvSpPr>
          <p:spPr>
            <a:xfrm>
              <a:off x="2635250" y="33464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34" name="Circle"/>
            <p:cNvSpPr/>
            <p:nvPr/>
          </p:nvSpPr>
          <p:spPr>
            <a:xfrm>
              <a:off x="463550" y="31305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35" name="Circle"/>
            <p:cNvSpPr/>
            <p:nvPr/>
          </p:nvSpPr>
          <p:spPr>
            <a:xfrm>
              <a:off x="387350" y="32575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36" name="Circle"/>
            <p:cNvSpPr/>
            <p:nvPr/>
          </p:nvSpPr>
          <p:spPr>
            <a:xfrm>
              <a:off x="400050" y="34353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37" name="Circle"/>
            <p:cNvSpPr/>
            <p:nvPr/>
          </p:nvSpPr>
          <p:spPr>
            <a:xfrm>
              <a:off x="2673350" y="26098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38" name="Circle"/>
            <p:cNvSpPr/>
            <p:nvPr/>
          </p:nvSpPr>
          <p:spPr>
            <a:xfrm>
              <a:off x="374650" y="16446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39" name="Circle"/>
            <p:cNvSpPr/>
            <p:nvPr/>
          </p:nvSpPr>
          <p:spPr>
            <a:xfrm>
              <a:off x="425450" y="15430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40" name="Circle"/>
            <p:cNvSpPr/>
            <p:nvPr/>
          </p:nvSpPr>
          <p:spPr>
            <a:xfrm>
              <a:off x="400050" y="14414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41" name="Circle"/>
            <p:cNvSpPr/>
            <p:nvPr/>
          </p:nvSpPr>
          <p:spPr>
            <a:xfrm>
              <a:off x="450850" y="12890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42" name="Circle"/>
            <p:cNvSpPr/>
            <p:nvPr/>
          </p:nvSpPr>
          <p:spPr>
            <a:xfrm>
              <a:off x="438150" y="6794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43" name="Circle"/>
            <p:cNvSpPr/>
            <p:nvPr/>
          </p:nvSpPr>
          <p:spPr>
            <a:xfrm>
              <a:off x="425450" y="4000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44" name="Circle"/>
            <p:cNvSpPr/>
            <p:nvPr/>
          </p:nvSpPr>
          <p:spPr>
            <a:xfrm>
              <a:off x="2647950" y="13144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45" name="Circle"/>
            <p:cNvSpPr/>
            <p:nvPr/>
          </p:nvSpPr>
          <p:spPr>
            <a:xfrm>
              <a:off x="2635250" y="15430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46" name="Circle"/>
            <p:cNvSpPr/>
            <p:nvPr/>
          </p:nvSpPr>
          <p:spPr>
            <a:xfrm>
              <a:off x="2673350" y="4127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47" name="Circle"/>
            <p:cNvSpPr/>
            <p:nvPr/>
          </p:nvSpPr>
          <p:spPr>
            <a:xfrm>
              <a:off x="2622550" y="5905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48" name="Circle"/>
            <p:cNvSpPr/>
            <p:nvPr/>
          </p:nvSpPr>
          <p:spPr>
            <a:xfrm>
              <a:off x="2609850" y="704850"/>
              <a:ext cx="50800" cy="50800"/>
            </a:xfrm>
            <a:prstGeom prst="ellipse">
              <a:avLst/>
            </a:prstGeom>
            <a:solidFill>
              <a:srgbClr val="000000"/>
            </a:solidFill>
            <a:ln w="12700" cap="flat">
              <a:solidFill>
                <a:srgbClr val="7889FB"/>
              </a:solidFill>
              <a:prstDash val="solid"/>
              <a:round/>
            </a:ln>
            <a:effectLst/>
          </p:spPr>
          <p:txBody>
            <a:bodyPr wrap="square" lIns="46037" tIns="46037" rIns="46037" bIns="46037" numCol="1" anchor="t">
              <a:noAutofit/>
            </a:bodyPr>
            <a:lstStyle/>
            <a:p>
              <a:pPr>
                <a:spcBef>
                  <a:spcPts val="1000"/>
                </a:spcBef>
                <a:defRPr sz="1800"/>
              </a:pPr>
              <a:endParaRPr/>
            </a:p>
          </p:txBody>
        </p:sp>
        <p:sp>
          <p:nvSpPr>
            <p:cNvPr id="949" name="domain"/>
            <p:cNvSpPr txBox="1"/>
            <p:nvPr/>
          </p:nvSpPr>
          <p:spPr>
            <a:xfrm>
              <a:off x="0" y="0"/>
              <a:ext cx="762459" cy="27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a:latin typeface="Helvetica"/>
                  <a:ea typeface="Helvetica"/>
                  <a:cs typeface="Helvetica"/>
                  <a:sym typeface="Helvetica"/>
                </a:defRPr>
              </a:lvl1pPr>
            </a:lstStyle>
            <a:p>
              <a:r>
                <a:t>domain</a:t>
              </a:r>
            </a:p>
          </p:txBody>
        </p:sp>
        <p:sp>
          <p:nvSpPr>
            <p:cNvPr id="950" name="range"/>
            <p:cNvSpPr txBox="1"/>
            <p:nvPr/>
          </p:nvSpPr>
          <p:spPr>
            <a:xfrm>
              <a:off x="2387600" y="12700"/>
              <a:ext cx="597372" cy="27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a:latin typeface="Helvetica"/>
                  <a:ea typeface="Helvetica"/>
                  <a:cs typeface="Helvetica"/>
                  <a:sym typeface="Helvetica"/>
                </a:defRPr>
              </a:lvl1pPr>
            </a:lstStyle>
            <a:p>
              <a:r>
                <a:t>range</a:t>
              </a:r>
            </a:p>
          </p:txBody>
        </p:sp>
        <p:sp>
          <p:nvSpPr>
            <p:cNvPr id="951" name="1:many"/>
            <p:cNvSpPr txBox="1"/>
            <p:nvPr/>
          </p:nvSpPr>
          <p:spPr>
            <a:xfrm>
              <a:off x="1079500" y="165100"/>
              <a:ext cx="762348" cy="27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a:latin typeface="Helvetica"/>
                  <a:ea typeface="Helvetica"/>
                  <a:cs typeface="Helvetica"/>
                  <a:sym typeface="Helvetica"/>
                </a:defRPr>
              </a:lvl1pPr>
            </a:lstStyle>
            <a:p>
              <a:r>
                <a:t>1:many</a:t>
              </a:r>
            </a:p>
          </p:txBody>
        </p:sp>
        <p:sp>
          <p:nvSpPr>
            <p:cNvPr id="952" name="many:1"/>
            <p:cNvSpPr txBox="1"/>
            <p:nvPr/>
          </p:nvSpPr>
          <p:spPr>
            <a:xfrm>
              <a:off x="1130300" y="977900"/>
              <a:ext cx="762348" cy="27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a:latin typeface="Helvetica"/>
                  <a:ea typeface="Helvetica"/>
                  <a:cs typeface="Helvetica"/>
                  <a:sym typeface="Helvetica"/>
                </a:defRPr>
              </a:lvl1pPr>
            </a:lstStyle>
            <a:p>
              <a:r>
                <a:t>many:1</a:t>
              </a:r>
            </a:p>
          </p:txBody>
        </p:sp>
        <p:sp>
          <p:nvSpPr>
            <p:cNvPr id="953" name="1:1"/>
            <p:cNvSpPr txBox="1"/>
            <p:nvPr/>
          </p:nvSpPr>
          <p:spPr>
            <a:xfrm>
              <a:off x="1257300" y="1943100"/>
              <a:ext cx="330486" cy="27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a:latin typeface="Helvetica"/>
                  <a:ea typeface="Helvetica"/>
                  <a:cs typeface="Helvetica"/>
                  <a:sym typeface="Helvetica"/>
                </a:defRPr>
              </a:lvl1pPr>
            </a:lstStyle>
            <a:p>
              <a:r>
                <a:t>1:1</a:t>
              </a:r>
            </a:p>
          </p:txBody>
        </p:sp>
        <p:sp>
          <p:nvSpPr>
            <p:cNvPr id="954" name="many:many"/>
            <p:cNvSpPr txBox="1"/>
            <p:nvPr/>
          </p:nvSpPr>
          <p:spPr>
            <a:xfrm>
              <a:off x="1066800" y="2908300"/>
              <a:ext cx="1194210" cy="279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lvl1pPr>
                <a:defRPr sz="1800">
                  <a:latin typeface="Helvetica"/>
                  <a:ea typeface="Helvetica"/>
                  <a:cs typeface="Helvetica"/>
                  <a:sym typeface="Helvetica"/>
                </a:defRPr>
              </a:lvl1pPr>
            </a:lstStyle>
            <a:p>
              <a:r>
                <a:t>many:many</a:t>
              </a:r>
            </a:p>
          </p:txBody>
        </p:sp>
      </p:grpSp>
      <p:sp>
        <p:nvSpPr>
          <p:cNvPr id="956"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41</a:t>
            </a:fld>
            <a:r>
              <a: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sp>
        <p:nvSpPr>
          <p:cNvPr id="959" name="Google Shape;128;p2"/>
          <p:cNvSpPr txBox="1">
            <a:spLocks noGrp="1"/>
          </p:cNvSpPr>
          <p:nvPr>
            <p:ph type="body" sz="half" idx="1"/>
          </p:nvPr>
        </p:nvSpPr>
        <p:spPr>
          <a:xfrm>
            <a:off x="1981200" y="1984375"/>
            <a:ext cx="7772400" cy="4114800"/>
          </a:xfrm>
          <a:prstGeom prst="rect">
            <a:avLst/>
          </a:prstGeom>
        </p:spPr>
        <p:txBody>
          <a:bodyPr lIns="45719" tIns="45719" rIns="45719" bIns="45719"/>
          <a:lstStyle/>
          <a:p>
            <a:pPr marL="342900" indent="-342900">
              <a:lnSpc>
                <a:spcPct val="100000"/>
              </a:lnSpc>
              <a:buClr>
                <a:srgbClr val="2F6B89"/>
              </a:buClr>
              <a:buSzPct val="100000"/>
              <a:buChar char="▪"/>
              <a:defRPr sz="1800">
                <a:solidFill>
                  <a:srgbClr val="000000"/>
                </a:solidFill>
              </a:defRPr>
            </a:pPr>
            <a:r>
              <a:t>No duplicate tuples should be there in a relation.</a:t>
            </a:r>
          </a:p>
          <a:p>
            <a:pPr marL="342900" indent="-342900">
              <a:lnSpc>
                <a:spcPct val="100000"/>
              </a:lnSpc>
              <a:buClr>
                <a:srgbClr val="2F6B89"/>
              </a:buClr>
              <a:buSzPct val="100000"/>
              <a:buChar char="▪"/>
              <a:defRPr sz="1800">
                <a:solidFill>
                  <a:srgbClr val="000000"/>
                </a:solidFill>
              </a:defRPr>
            </a:pPr>
            <a:r>
              <a:t>Ordering of tuples is not necessary.</a:t>
            </a:r>
          </a:p>
          <a:p>
            <a:pPr marL="342900" indent="-342900">
              <a:lnSpc>
                <a:spcPct val="100000"/>
              </a:lnSpc>
              <a:buClr>
                <a:srgbClr val="2F6B89"/>
              </a:buClr>
              <a:buSzPct val="100000"/>
              <a:buChar char="▪"/>
              <a:defRPr sz="1800">
                <a:solidFill>
                  <a:srgbClr val="000000"/>
                </a:solidFill>
              </a:defRPr>
            </a:pPr>
            <a:r>
              <a:t>Attributes of a relation have an implied ordering</a:t>
            </a:r>
          </a:p>
          <a:p>
            <a:pPr marL="342900" indent="-342900">
              <a:lnSpc>
                <a:spcPct val="100000"/>
              </a:lnSpc>
              <a:buClr>
                <a:srgbClr val="2F6B89"/>
              </a:buClr>
              <a:buSzPct val="100000"/>
              <a:buChar char="▪"/>
              <a:defRPr sz="1800">
                <a:solidFill>
                  <a:srgbClr val="000000"/>
                </a:solidFill>
              </a:defRPr>
            </a:pPr>
            <a:r>
              <a:t>The attribute values of a tuple must be within the domain of the relation or a special value </a:t>
            </a:r>
            <a:r>
              <a:rPr i="1">
                <a:solidFill>
                  <a:srgbClr val="0070C0"/>
                </a:solidFill>
              </a:rPr>
              <a:t>NULL must be present.</a:t>
            </a:r>
            <a:endParaRPr>
              <a:solidFill>
                <a:srgbClr val="0070C0"/>
              </a:solidFill>
            </a:endParaRPr>
          </a:p>
          <a:p>
            <a:pPr marL="342900" indent="-342900">
              <a:lnSpc>
                <a:spcPct val="100000"/>
              </a:lnSpc>
              <a:buClr>
                <a:srgbClr val="2F6B89"/>
              </a:buClr>
              <a:buSzPct val="100000"/>
              <a:buChar char="▪"/>
              <a:defRPr sz="1800">
                <a:solidFill>
                  <a:srgbClr val="000000"/>
                </a:solidFill>
              </a:defRPr>
            </a:pPr>
            <a:r>
              <a:t>The attribute values and domain values must be atomic.</a:t>
            </a:r>
          </a:p>
        </p:txBody>
      </p:sp>
      <p:sp>
        <p:nvSpPr>
          <p:cNvPr id="960" name="Google Shape;129;p2"/>
          <p:cNvSpPr txBox="1">
            <a:spLocks noGrp="1"/>
          </p:cNvSpPr>
          <p:nvPr>
            <p:ph type="title"/>
          </p:nvPr>
        </p:nvSpPr>
        <p:spPr>
          <a:xfrm>
            <a:off x="1981200" y="581025"/>
            <a:ext cx="8229600" cy="838200"/>
          </a:xfrm>
          <a:prstGeom prst="rect">
            <a:avLst/>
          </a:prstGeom>
        </p:spPr>
        <p:txBody>
          <a:bodyPr lIns="0" tIns="0" rIns="0" bIns="0" anchor="b"/>
          <a:lstStyle/>
          <a:p>
            <a:r>
              <a:t>Relationship model</a:t>
            </a:r>
          </a:p>
        </p:txBody>
      </p:sp>
      <p:sp>
        <p:nvSpPr>
          <p:cNvPr id="961"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42</a:t>
            </a:fld>
            <a:r>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
        <p:nvSpPr>
          <p:cNvPr id="964" name="Google Shape;129;p2"/>
          <p:cNvSpPr txBox="1">
            <a:spLocks noGrp="1"/>
          </p:cNvSpPr>
          <p:nvPr>
            <p:ph type="title"/>
          </p:nvPr>
        </p:nvSpPr>
        <p:spPr>
          <a:xfrm>
            <a:off x="1981200" y="581025"/>
            <a:ext cx="8229600" cy="838200"/>
          </a:xfrm>
          <a:prstGeom prst="rect">
            <a:avLst/>
          </a:prstGeom>
        </p:spPr>
        <p:txBody>
          <a:bodyPr lIns="0" tIns="0" rIns="0" bIns="0" anchor="b"/>
          <a:lstStyle/>
          <a:p>
            <a:r>
              <a:t>Comparative Terms</a:t>
            </a:r>
          </a:p>
        </p:txBody>
      </p:sp>
      <p:sp>
        <p:nvSpPr>
          <p:cNvPr id="965" name="Google Shape;128;p2"/>
          <p:cNvSpPr txBox="1">
            <a:spLocks noGrp="1"/>
          </p:cNvSpPr>
          <p:nvPr>
            <p:ph type="body" sz="quarter" idx="1"/>
          </p:nvPr>
        </p:nvSpPr>
        <p:spPr>
          <a:xfrm>
            <a:off x="1981200" y="4022725"/>
            <a:ext cx="7772400" cy="1676400"/>
          </a:xfrm>
          <a:prstGeom prst="rect">
            <a:avLst/>
          </a:prstGeom>
        </p:spPr>
        <p:txBody>
          <a:bodyPr lIns="45719" tIns="45719" rIns="45719" bIns="45719"/>
          <a:lstStyle/>
          <a:p>
            <a:pPr marL="224710" indent="-224710" defTabSz="868680">
              <a:lnSpc>
                <a:spcPct val="100000"/>
              </a:lnSpc>
              <a:buClr>
                <a:srgbClr val="2F6B89"/>
              </a:buClr>
              <a:buSzPct val="100000"/>
              <a:buChar char="▪"/>
              <a:defRPr sz="1710">
                <a:solidFill>
                  <a:srgbClr val="000000"/>
                </a:solidFill>
              </a:defRPr>
            </a:pPr>
            <a:r>
              <a:t>Notation</a:t>
            </a:r>
            <a:br/>
            <a:r>
              <a:t>Employee (</a:t>
            </a:r>
            <a:r>
              <a:rPr u="sng"/>
              <a:t>emp_id</a:t>
            </a:r>
            <a:r>
              <a:t>,emp_name,sal)</a:t>
            </a:r>
            <a:br/>
            <a:r>
              <a:t>Student (</a:t>
            </a:r>
            <a:r>
              <a:rPr u="sng"/>
              <a:t>studno</a:t>
            </a:r>
            <a:r>
              <a:t>,name,class)</a:t>
            </a:r>
            <a:br/>
            <a:r>
              <a:t>Department (</a:t>
            </a:r>
            <a:r>
              <a:rPr u="sng"/>
              <a:t>Dept_no</a:t>
            </a:r>
            <a:r>
              <a:t>,Dept_name) </a:t>
            </a:r>
            <a:br/>
            <a:br/>
            <a:endParaRPr/>
          </a:p>
        </p:txBody>
      </p:sp>
      <p:sp>
        <p:nvSpPr>
          <p:cNvPr id="966" name="Oracle"/>
          <p:cNvSpPr txBox="1"/>
          <p:nvPr/>
        </p:nvSpPr>
        <p:spPr>
          <a:xfrm>
            <a:off x="6400800" y="2133600"/>
            <a:ext cx="685999"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r>
              <a:t>Oracle</a:t>
            </a:r>
          </a:p>
        </p:txBody>
      </p:sp>
      <p:sp>
        <p:nvSpPr>
          <p:cNvPr id="967" name="Rectangle"/>
          <p:cNvSpPr/>
          <p:nvPr/>
        </p:nvSpPr>
        <p:spPr>
          <a:xfrm>
            <a:off x="6019800" y="1943100"/>
            <a:ext cx="15875" cy="500063"/>
          </a:xfrm>
          <a:prstGeom prst="rect">
            <a:avLst/>
          </a:prstGeom>
          <a:solidFill>
            <a:srgbClr val="7889FB"/>
          </a:solidFill>
          <a:ln w="12700">
            <a:miter lim="400000"/>
          </a:ln>
        </p:spPr>
        <p:txBody>
          <a:bodyPr lIns="46037" tIns="46037" rIns="46037" bIns="46037"/>
          <a:lstStyle/>
          <a:p>
            <a:pPr>
              <a:spcBef>
                <a:spcPts val="1000"/>
              </a:spcBef>
              <a:defRPr sz="1800"/>
            </a:pPr>
            <a:endParaRPr/>
          </a:p>
        </p:txBody>
      </p:sp>
      <p:sp>
        <p:nvSpPr>
          <p:cNvPr id="968" name="Relation schema"/>
          <p:cNvSpPr txBox="1"/>
          <p:nvPr/>
        </p:nvSpPr>
        <p:spPr>
          <a:xfrm>
            <a:off x="4084637" y="2459037"/>
            <a:ext cx="1715369"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r>
              <a:t>Relation schema</a:t>
            </a:r>
          </a:p>
        </p:txBody>
      </p:sp>
      <p:sp>
        <p:nvSpPr>
          <p:cNvPr id="969" name="Table description"/>
          <p:cNvSpPr txBox="1"/>
          <p:nvPr/>
        </p:nvSpPr>
        <p:spPr>
          <a:xfrm>
            <a:off x="6257925" y="2459037"/>
            <a:ext cx="1728205"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r>
              <a:t>Table description</a:t>
            </a:r>
          </a:p>
        </p:txBody>
      </p:sp>
      <p:sp>
        <p:nvSpPr>
          <p:cNvPr id="970" name="Rectangle"/>
          <p:cNvSpPr/>
          <p:nvPr/>
        </p:nvSpPr>
        <p:spPr>
          <a:xfrm>
            <a:off x="4038600" y="2443162"/>
            <a:ext cx="2168526" cy="14288"/>
          </a:xfrm>
          <a:prstGeom prst="rect">
            <a:avLst/>
          </a:prstGeom>
          <a:solidFill>
            <a:srgbClr val="7889FB"/>
          </a:solidFill>
          <a:ln w="12700">
            <a:miter lim="400000"/>
          </a:ln>
        </p:spPr>
        <p:txBody>
          <a:bodyPr lIns="46037" tIns="46037" rIns="46037" bIns="46037"/>
          <a:lstStyle/>
          <a:p>
            <a:pPr>
              <a:spcBef>
                <a:spcPts val="1000"/>
              </a:spcBef>
              <a:defRPr sz="1800"/>
            </a:pPr>
            <a:endParaRPr/>
          </a:p>
        </p:txBody>
      </p:sp>
      <p:sp>
        <p:nvSpPr>
          <p:cNvPr id="971" name="Rectangle"/>
          <p:cNvSpPr/>
          <p:nvPr/>
        </p:nvSpPr>
        <p:spPr>
          <a:xfrm>
            <a:off x="6223000" y="2443162"/>
            <a:ext cx="1973263" cy="14288"/>
          </a:xfrm>
          <a:prstGeom prst="rect">
            <a:avLst/>
          </a:prstGeom>
          <a:solidFill>
            <a:srgbClr val="7889FB"/>
          </a:solidFill>
          <a:ln w="12700">
            <a:miter lim="400000"/>
          </a:ln>
        </p:spPr>
        <p:txBody>
          <a:bodyPr lIns="46037" tIns="46037" rIns="46037" bIns="46037"/>
          <a:lstStyle/>
          <a:p>
            <a:pPr>
              <a:spcBef>
                <a:spcPts val="1000"/>
              </a:spcBef>
              <a:defRPr sz="1800"/>
            </a:pPr>
            <a:endParaRPr/>
          </a:p>
        </p:txBody>
      </p:sp>
      <p:sp>
        <p:nvSpPr>
          <p:cNvPr id="972" name="Rectangle"/>
          <p:cNvSpPr/>
          <p:nvPr/>
        </p:nvSpPr>
        <p:spPr>
          <a:xfrm>
            <a:off x="6019800" y="2459037"/>
            <a:ext cx="15875" cy="252413"/>
          </a:xfrm>
          <a:prstGeom prst="rect">
            <a:avLst/>
          </a:prstGeom>
          <a:solidFill>
            <a:srgbClr val="7889FB"/>
          </a:solidFill>
          <a:ln w="12700">
            <a:miter lim="400000"/>
          </a:ln>
        </p:spPr>
        <p:txBody>
          <a:bodyPr lIns="46037" tIns="46037" rIns="46037" bIns="46037"/>
          <a:lstStyle/>
          <a:p>
            <a:pPr>
              <a:spcBef>
                <a:spcPts val="1000"/>
              </a:spcBef>
              <a:defRPr sz="1800"/>
            </a:pPr>
            <a:endParaRPr/>
          </a:p>
        </p:txBody>
      </p:sp>
      <p:sp>
        <p:nvSpPr>
          <p:cNvPr id="973" name="Relation"/>
          <p:cNvSpPr txBox="1"/>
          <p:nvPr/>
        </p:nvSpPr>
        <p:spPr>
          <a:xfrm>
            <a:off x="4084637" y="2711450"/>
            <a:ext cx="851422"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r>
              <a:t>Relation</a:t>
            </a:r>
          </a:p>
        </p:txBody>
      </p:sp>
      <p:sp>
        <p:nvSpPr>
          <p:cNvPr id="974" name="Table"/>
          <p:cNvSpPr txBox="1"/>
          <p:nvPr/>
        </p:nvSpPr>
        <p:spPr>
          <a:xfrm>
            <a:off x="6257925" y="2711450"/>
            <a:ext cx="559197"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r>
              <a:t>Table</a:t>
            </a:r>
          </a:p>
        </p:txBody>
      </p:sp>
      <p:sp>
        <p:nvSpPr>
          <p:cNvPr id="975" name="Rectangle"/>
          <p:cNvSpPr/>
          <p:nvPr/>
        </p:nvSpPr>
        <p:spPr>
          <a:xfrm>
            <a:off x="6019800" y="2711450"/>
            <a:ext cx="15875" cy="252413"/>
          </a:xfrm>
          <a:prstGeom prst="rect">
            <a:avLst/>
          </a:prstGeom>
          <a:solidFill>
            <a:srgbClr val="7889FB"/>
          </a:solidFill>
          <a:ln w="12700">
            <a:miter lim="400000"/>
          </a:ln>
        </p:spPr>
        <p:txBody>
          <a:bodyPr lIns="46037" tIns="46037" rIns="46037" bIns="46037"/>
          <a:lstStyle/>
          <a:p>
            <a:pPr>
              <a:spcBef>
                <a:spcPts val="1000"/>
              </a:spcBef>
              <a:defRPr sz="1800"/>
            </a:pPr>
            <a:endParaRPr/>
          </a:p>
        </p:txBody>
      </p:sp>
      <p:sp>
        <p:nvSpPr>
          <p:cNvPr id="976" name="Tuple"/>
          <p:cNvSpPr txBox="1"/>
          <p:nvPr/>
        </p:nvSpPr>
        <p:spPr>
          <a:xfrm>
            <a:off x="4084637" y="2963862"/>
            <a:ext cx="576053"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r>
              <a:t>Tuple</a:t>
            </a:r>
          </a:p>
        </p:txBody>
      </p:sp>
      <p:sp>
        <p:nvSpPr>
          <p:cNvPr id="977" name="Row"/>
          <p:cNvSpPr txBox="1"/>
          <p:nvPr/>
        </p:nvSpPr>
        <p:spPr>
          <a:xfrm>
            <a:off x="6257925" y="2963862"/>
            <a:ext cx="533525"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r>
              <a:t> Row</a:t>
            </a:r>
          </a:p>
        </p:txBody>
      </p:sp>
      <p:sp>
        <p:nvSpPr>
          <p:cNvPr id="978" name="Rectangle"/>
          <p:cNvSpPr/>
          <p:nvPr/>
        </p:nvSpPr>
        <p:spPr>
          <a:xfrm>
            <a:off x="6019800" y="2963862"/>
            <a:ext cx="15875" cy="252413"/>
          </a:xfrm>
          <a:prstGeom prst="rect">
            <a:avLst/>
          </a:prstGeom>
          <a:solidFill>
            <a:srgbClr val="7889FB"/>
          </a:solidFill>
          <a:ln w="12700">
            <a:miter lim="400000"/>
          </a:ln>
        </p:spPr>
        <p:txBody>
          <a:bodyPr lIns="46037" tIns="46037" rIns="46037" bIns="46037"/>
          <a:lstStyle/>
          <a:p>
            <a:pPr>
              <a:spcBef>
                <a:spcPts val="1000"/>
              </a:spcBef>
              <a:defRPr sz="1800"/>
            </a:pPr>
            <a:endParaRPr/>
          </a:p>
        </p:txBody>
      </p:sp>
      <p:sp>
        <p:nvSpPr>
          <p:cNvPr id="979" name="Attribute"/>
          <p:cNvSpPr txBox="1"/>
          <p:nvPr/>
        </p:nvSpPr>
        <p:spPr>
          <a:xfrm>
            <a:off x="4084637" y="3216275"/>
            <a:ext cx="864035"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r>
              <a:t>Attribute</a:t>
            </a:r>
          </a:p>
        </p:txBody>
      </p:sp>
      <p:sp>
        <p:nvSpPr>
          <p:cNvPr id="980" name="Column"/>
          <p:cNvSpPr txBox="1"/>
          <p:nvPr/>
        </p:nvSpPr>
        <p:spPr>
          <a:xfrm>
            <a:off x="6291262" y="3216275"/>
            <a:ext cx="800411"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r>
              <a:t>Column</a:t>
            </a:r>
          </a:p>
        </p:txBody>
      </p:sp>
      <p:sp>
        <p:nvSpPr>
          <p:cNvPr id="981" name="Rectangle"/>
          <p:cNvSpPr/>
          <p:nvPr/>
        </p:nvSpPr>
        <p:spPr>
          <a:xfrm>
            <a:off x="6019800" y="3216275"/>
            <a:ext cx="15875" cy="252413"/>
          </a:xfrm>
          <a:prstGeom prst="rect">
            <a:avLst/>
          </a:prstGeom>
          <a:solidFill>
            <a:srgbClr val="7889FB"/>
          </a:solidFill>
          <a:ln w="12700">
            <a:miter lim="400000"/>
          </a:ln>
        </p:spPr>
        <p:txBody>
          <a:bodyPr lIns="46037" tIns="46037" rIns="46037" bIns="46037"/>
          <a:lstStyle/>
          <a:p>
            <a:pPr>
              <a:spcBef>
                <a:spcPts val="1000"/>
              </a:spcBef>
              <a:defRPr sz="1800"/>
            </a:pPr>
            <a:endParaRPr/>
          </a:p>
        </p:txBody>
      </p:sp>
      <p:sp>
        <p:nvSpPr>
          <p:cNvPr id="982" name="Domain"/>
          <p:cNvSpPr txBox="1"/>
          <p:nvPr/>
        </p:nvSpPr>
        <p:spPr>
          <a:xfrm>
            <a:off x="4084637" y="3468687"/>
            <a:ext cx="800411"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r>
              <a:t>Domain</a:t>
            </a:r>
          </a:p>
        </p:txBody>
      </p:sp>
      <p:sp>
        <p:nvSpPr>
          <p:cNvPr id="983" name="Value set"/>
          <p:cNvSpPr txBox="1"/>
          <p:nvPr/>
        </p:nvSpPr>
        <p:spPr>
          <a:xfrm>
            <a:off x="6257925" y="3468687"/>
            <a:ext cx="948867" cy="2592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r>
              <a:t>Value set</a:t>
            </a:r>
          </a:p>
        </p:txBody>
      </p:sp>
      <p:sp>
        <p:nvSpPr>
          <p:cNvPr id="984" name="Rectangle"/>
          <p:cNvSpPr/>
          <p:nvPr/>
        </p:nvSpPr>
        <p:spPr>
          <a:xfrm>
            <a:off x="6019800" y="3468687"/>
            <a:ext cx="15875" cy="252413"/>
          </a:xfrm>
          <a:prstGeom prst="rect">
            <a:avLst/>
          </a:prstGeom>
          <a:solidFill>
            <a:srgbClr val="7889FB"/>
          </a:solidFill>
          <a:ln w="12700">
            <a:miter lim="400000"/>
          </a:ln>
        </p:spPr>
        <p:txBody>
          <a:bodyPr lIns="46037" tIns="46037" rIns="46037" bIns="46037"/>
          <a:lstStyle/>
          <a:p>
            <a:pPr>
              <a:spcBef>
                <a:spcPts val="1000"/>
              </a:spcBef>
              <a:defRPr sz="1800"/>
            </a:pPr>
            <a:endParaRPr/>
          </a:p>
        </p:txBody>
      </p:sp>
      <p:sp>
        <p:nvSpPr>
          <p:cNvPr id="985" name="Terms"/>
          <p:cNvSpPr txBox="1"/>
          <p:nvPr/>
        </p:nvSpPr>
        <p:spPr>
          <a:xfrm>
            <a:off x="4114800" y="2133600"/>
            <a:ext cx="1600200"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1000"/>
              </a:spcBef>
              <a:defRPr sz="1800"/>
            </a:lvl1pPr>
          </a:lstStyle>
          <a:p>
            <a:r>
              <a:t>Terms</a:t>
            </a:r>
          </a:p>
        </p:txBody>
      </p:sp>
      <p:sp>
        <p:nvSpPr>
          <p:cNvPr id="986"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43</a:t>
            </a:fld>
            <a:r>
              <a: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
        <p:nvSpPr>
          <p:cNvPr id="989" name="Google Shape;129;p2"/>
          <p:cNvSpPr txBox="1">
            <a:spLocks noGrp="1"/>
          </p:cNvSpPr>
          <p:nvPr>
            <p:ph type="title"/>
          </p:nvPr>
        </p:nvSpPr>
        <p:spPr>
          <a:xfrm>
            <a:off x="1981200" y="581025"/>
            <a:ext cx="8229600" cy="838200"/>
          </a:xfrm>
          <a:prstGeom prst="rect">
            <a:avLst/>
          </a:prstGeom>
        </p:spPr>
        <p:txBody>
          <a:bodyPr lIns="0" tIns="0" rIns="0" bIns="0" anchor="b"/>
          <a:lstStyle/>
          <a:p>
            <a:r>
              <a:t>Keys</a:t>
            </a:r>
          </a:p>
        </p:txBody>
      </p:sp>
      <p:sp>
        <p:nvSpPr>
          <p:cNvPr id="990"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SzPct val="100000"/>
              <a:buChar char="▪"/>
              <a:defRPr sz="1800">
                <a:solidFill>
                  <a:srgbClr val="000000"/>
                </a:solidFill>
              </a:defRPr>
            </a:pPr>
            <a:r>
              <a:t>Candidate Key.</a:t>
            </a:r>
          </a:p>
          <a:p>
            <a:pPr marL="236537" indent="-236537">
              <a:lnSpc>
                <a:spcPct val="100000"/>
              </a:lnSpc>
              <a:buClr>
                <a:srgbClr val="2F6B89"/>
              </a:buClr>
              <a:buSzPct val="100000"/>
              <a:buChar char="▪"/>
              <a:defRPr sz="1800">
                <a:solidFill>
                  <a:srgbClr val="000000"/>
                </a:solidFill>
              </a:defRPr>
            </a:pPr>
            <a:r>
              <a:t>Primary Key.</a:t>
            </a:r>
          </a:p>
          <a:p>
            <a:pPr marL="236537" indent="-236537">
              <a:lnSpc>
                <a:spcPct val="100000"/>
              </a:lnSpc>
              <a:buClr>
                <a:srgbClr val="2F6B89"/>
              </a:buClr>
              <a:buSzPct val="100000"/>
              <a:buChar char="▪"/>
              <a:defRPr sz="1800">
                <a:solidFill>
                  <a:srgbClr val="000000"/>
                </a:solidFill>
              </a:defRPr>
            </a:pPr>
            <a:r>
              <a:t>Super key.</a:t>
            </a:r>
          </a:p>
          <a:p>
            <a:pPr marL="236537" indent="-236537">
              <a:lnSpc>
                <a:spcPct val="100000"/>
              </a:lnSpc>
              <a:buClr>
                <a:srgbClr val="2F6B89"/>
              </a:buClr>
              <a:buSzPct val="100000"/>
              <a:buChar char="▪"/>
              <a:defRPr sz="1800">
                <a:solidFill>
                  <a:srgbClr val="000000"/>
                </a:solidFill>
              </a:defRPr>
            </a:pPr>
            <a:r>
              <a:t>Foreign Key.</a:t>
            </a:r>
          </a:p>
          <a:p>
            <a:pPr marL="236537" indent="-236537">
              <a:lnSpc>
                <a:spcPct val="100000"/>
              </a:lnSpc>
              <a:buClr>
                <a:srgbClr val="2F6B89"/>
              </a:buClr>
              <a:buSzPct val="100000"/>
              <a:buChar char="▪"/>
              <a:defRPr sz="1800">
                <a:solidFill>
                  <a:srgbClr val="000000"/>
                </a:solidFill>
              </a:defRPr>
            </a:pPr>
            <a:r>
              <a:t>Alternate Key.</a:t>
            </a:r>
          </a:p>
        </p:txBody>
      </p:sp>
      <p:sp>
        <p:nvSpPr>
          <p:cNvPr id="991"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44</a:t>
            </a:fld>
            <a:r>
              <a: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sp>
        <p:nvSpPr>
          <p:cNvPr id="994" name="Google Shape;129;p2"/>
          <p:cNvSpPr txBox="1">
            <a:spLocks noGrp="1"/>
          </p:cNvSpPr>
          <p:nvPr>
            <p:ph type="title"/>
          </p:nvPr>
        </p:nvSpPr>
        <p:spPr>
          <a:xfrm>
            <a:off x="1981200" y="581025"/>
            <a:ext cx="8229600" cy="838200"/>
          </a:xfrm>
          <a:prstGeom prst="rect">
            <a:avLst/>
          </a:prstGeom>
        </p:spPr>
        <p:txBody>
          <a:bodyPr lIns="0" tIns="0" rIns="0" bIns="0" anchor="b"/>
          <a:lstStyle/>
          <a:p>
            <a:r>
              <a:t>Key definitions</a:t>
            </a:r>
          </a:p>
        </p:txBody>
      </p:sp>
      <p:sp>
        <p:nvSpPr>
          <p:cNvPr id="995"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SzPct val="100000"/>
              <a:buChar char="▪"/>
              <a:defRPr sz="1800" b="1">
                <a:solidFill>
                  <a:srgbClr val="0070C0"/>
                </a:solidFill>
              </a:defRPr>
            </a:pPr>
            <a:r>
              <a:t>Candidate Key: </a:t>
            </a:r>
            <a:r>
              <a:rPr b="0">
                <a:solidFill>
                  <a:srgbClr val="000000"/>
                </a:solidFill>
              </a:rPr>
              <a:t>There may be a number of attributes or a combination of attributes which uniquely identify each instance of an entity. These are known as candidate keys.</a:t>
            </a:r>
          </a:p>
          <a:p>
            <a:pPr marL="236537" indent="-236537">
              <a:lnSpc>
                <a:spcPct val="100000"/>
              </a:lnSpc>
              <a:buClr>
                <a:srgbClr val="2F6B89"/>
              </a:buClr>
              <a:buSzPct val="100000"/>
              <a:buChar char="▪"/>
              <a:defRPr sz="1800" b="1">
                <a:solidFill>
                  <a:srgbClr val="0070C0"/>
                </a:solidFill>
              </a:defRPr>
            </a:pPr>
            <a:r>
              <a:t>Primary Key:  </a:t>
            </a:r>
            <a:r>
              <a:rPr b="0">
                <a:solidFill>
                  <a:srgbClr val="000000"/>
                </a:solidFill>
              </a:rPr>
              <a:t>An attribute whose value can uniquely identify a complete record (one row of data)  within an entity.</a:t>
            </a:r>
          </a:p>
          <a:p>
            <a:pPr marL="236537" indent="-236537">
              <a:lnSpc>
                <a:spcPct val="100000"/>
              </a:lnSpc>
              <a:buClr>
                <a:srgbClr val="2F6B89"/>
              </a:buClr>
              <a:buSzPct val="100000"/>
              <a:buChar char="▪"/>
              <a:defRPr sz="1800" b="1">
                <a:solidFill>
                  <a:srgbClr val="0070C0"/>
                </a:solidFill>
              </a:defRPr>
            </a:pPr>
            <a:r>
              <a:t>Super key: </a:t>
            </a:r>
            <a:r>
              <a:rPr b="0">
                <a:solidFill>
                  <a:srgbClr val="000000"/>
                </a:solidFill>
              </a:rPr>
              <a:t>If additional attributes are added to the primary key, the resulting combination would still uniquely identify an instance of the entity set. These augmented keys are called super keys.</a:t>
            </a:r>
          </a:p>
          <a:p>
            <a:pPr marL="236537" indent="-236537">
              <a:lnSpc>
                <a:spcPct val="100000"/>
              </a:lnSpc>
              <a:buClr>
                <a:srgbClr val="2F6B89"/>
              </a:buClr>
              <a:buSzPct val="100000"/>
              <a:buChar char="▪"/>
              <a:defRPr sz="1800" b="1">
                <a:solidFill>
                  <a:srgbClr val="0070C0"/>
                </a:solidFill>
              </a:defRPr>
            </a:pPr>
            <a:r>
              <a:t>Composite Primary Key: </a:t>
            </a:r>
            <a:r>
              <a:rPr b="0">
                <a:solidFill>
                  <a:srgbClr val="000000"/>
                </a:solidFill>
              </a:rPr>
              <a:t>A primary key that consists of two or more attribute within an entity.</a:t>
            </a:r>
          </a:p>
        </p:txBody>
      </p:sp>
      <p:sp>
        <p:nvSpPr>
          <p:cNvPr id="996"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45</a:t>
            </a:fld>
            <a:r>
              <a:t>￼</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sp>
        <p:nvSpPr>
          <p:cNvPr id="999"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SzPct val="100000"/>
              <a:buChar char="▪"/>
              <a:defRPr sz="1800" b="1">
                <a:solidFill>
                  <a:srgbClr val="0070C0"/>
                </a:solidFill>
              </a:defRPr>
            </a:pPr>
            <a:r>
              <a:t>Foreign Key: </a:t>
            </a:r>
            <a:r>
              <a:rPr b="0">
                <a:solidFill>
                  <a:srgbClr val="000000"/>
                </a:solidFill>
              </a:rPr>
              <a:t>A copy of a primary key that exists in another entity (may exist in the same entity too) for the purpose of forming a relationship between the entities involved. (Discussed in detail later.)</a:t>
            </a:r>
          </a:p>
          <a:p>
            <a:pPr marL="236537" indent="-236537">
              <a:lnSpc>
                <a:spcPct val="100000"/>
              </a:lnSpc>
              <a:buClr>
                <a:srgbClr val="2F6B89"/>
              </a:buClr>
              <a:buSzPct val="100000"/>
              <a:buChar char="▪"/>
              <a:defRPr sz="1800" b="1">
                <a:solidFill>
                  <a:srgbClr val="0070C0"/>
                </a:solidFill>
              </a:defRPr>
            </a:pPr>
            <a:r>
              <a:t>Alternate Key: </a:t>
            </a:r>
            <a:r>
              <a:rPr b="0">
                <a:solidFill>
                  <a:srgbClr val="000000"/>
                </a:solidFill>
              </a:rPr>
              <a:t>The primary key is selected from the set of candidate keys. The remaining candidate keys are the alternate keys.</a:t>
            </a:r>
          </a:p>
        </p:txBody>
      </p:sp>
      <p:sp>
        <p:nvSpPr>
          <p:cNvPr id="1000" name="Google Shape;129;p2"/>
          <p:cNvSpPr txBox="1">
            <a:spLocks noGrp="1"/>
          </p:cNvSpPr>
          <p:nvPr>
            <p:ph type="title"/>
          </p:nvPr>
        </p:nvSpPr>
        <p:spPr>
          <a:xfrm>
            <a:off x="1981200" y="581025"/>
            <a:ext cx="8229600" cy="838200"/>
          </a:xfrm>
          <a:prstGeom prst="rect">
            <a:avLst/>
          </a:prstGeom>
        </p:spPr>
        <p:txBody>
          <a:bodyPr lIns="0" tIns="0" rIns="0" bIns="0" anchor="b"/>
          <a:lstStyle/>
          <a:p>
            <a:r>
              <a:t>Key definitions (continued)</a:t>
            </a:r>
          </a:p>
        </p:txBody>
      </p:sp>
      <p:sp>
        <p:nvSpPr>
          <p:cNvPr id="1001"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46</a:t>
            </a:fld>
            <a:r>
              <a:t>￼</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47</a:t>
            </a:fld>
            <a:endParaRPr/>
          </a:p>
        </p:txBody>
      </p:sp>
      <p:sp>
        <p:nvSpPr>
          <p:cNvPr id="1004"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342900" indent="-342900">
              <a:buClr>
                <a:srgbClr val="2F6B89"/>
              </a:buClr>
              <a:buSzPct val="100000"/>
              <a:buChar char="▪"/>
              <a:defRPr sz="1800">
                <a:solidFill>
                  <a:srgbClr val="000000"/>
                </a:solidFill>
              </a:defRPr>
            </a:pPr>
            <a:r>
              <a:t>a set of attributes in a relation that exactly matches a (primary) key in another relation</a:t>
            </a:r>
          </a:p>
          <a:p>
            <a:pPr marL="742950" lvl="1" indent="-285750">
              <a:spcBef>
                <a:spcPts val="0"/>
              </a:spcBef>
              <a:buClr>
                <a:srgbClr val="7889FB"/>
              </a:buClr>
              <a:buSzPct val="100000"/>
              <a:buFont typeface="Arial"/>
              <a:buChar char="–"/>
              <a:defRPr sz="1600">
                <a:solidFill>
                  <a:srgbClr val="000000"/>
                </a:solidFill>
              </a:defRPr>
            </a:pPr>
            <a:r>
              <a:t>the names of the attributes don’t have to be the same but must be of the same domain</a:t>
            </a:r>
          </a:p>
          <a:p>
            <a:pPr marL="742950" lvl="1" indent="-285750">
              <a:spcBef>
                <a:spcPts val="0"/>
              </a:spcBef>
              <a:buClr>
                <a:srgbClr val="7889FB"/>
              </a:buClr>
              <a:buSzPct val="100000"/>
              <a:buFont typeface="Arial"/>
              <a:buChar char="–"/>
              <a:defRPr sz="1600">
                <a:solidFill>
                  <a:srgbClr val="000000"/>
                </a:solidFill>
              </a:defRPr>
            </a:pPr>
            <a:r>
              <a:t>a foreign key in a relation A matching a primary key in a relation B represents a </a:t>
            </a:r>
          </a:p>
          <a:p>
            <a:pPr marL="342900" indent="-342900">
              <a:buClr>
                <a:srgbClr val="2F6B89"/>
              </a:buClr>
              <a:buSzPct val="100000"/>
              <a:buChar char="▪"/>
              <a:defRPr sz="1800">
                <a:solidFill>
                  <a:srgbClr val="000000"/>
                </a:solidFill>
              </a:defRPr>
            </a:pPr>
            <a:r>
              <a:t>many: one relationship between A and B</a:t>
            </a:r>
          </a:p>
          <a:p>
            <a:pPr marL="342900" indent="-342900">
              <a:buClr>
                <a:srgbClr val="2F6B89"/>
              </a:buClr>
              <a:buSzPct val="100000"/>
              <a:buChar char="▪"/>
              <a:defRPr sz="1800">
                <a:solidFill>
                  <a:srgbClr val="000000"/>
                </a:solidFill>
              </a:defRPr>
            </a:pPr>
            <a:r>
              <a:t>Employee (Emp_id, Emp_name, Sal, Dept_id)</a:t>
            </a:r>
          </a:p>
          <a:p>
            <a:pPr marL="342900" indent="-342900">
              <a:buClr>
                <a:srgbClr val="2F6B89"/>
              </a:buClr>
              <a:buSzPct val="100000"/>
              <a:buChar char="▪"/>
              <a:defRPr sz="1800">
                <a:solidFill>
                  <a:srgbClr val="000000"/>
                </a:solidFill>
              </a:defRPr>
            </a:pPr>
            <a:r>
              <a:t>Department (Dept_id, Dept_name)</a:t>
            </a:r>
          </a:p>
        </p:txBody>
      </p:sp>
      <p:sp>
        <p:nvSpPr>
          <p:cNvPr id="1005" name="Google Shape;129;p2"/>
          <p:cNvSpPr txBox="1">
            <a:spLocks noGrp="1"/>
          </p:cNvSpPr>
          <p:nvPr>
            <p:ph type="title"/>
          </p:nvPr>
        </p:nvSpPr>
        <p:spPr>
          <a:xfrm>
            <a:off x="1981200" y="581025"/>
            <a:ext cx="8229600" cy="838200"/>
          </a:xfrm>
          <a:prstGeom prst="rect">
            <a:avLst/>
          </a:prstGeom>
        </p:spPr>
        <p:txBody>
          <a:bodyPr lIns="0" tIns="0" rIns="0" bIns="0" anchor="b"/>
          <a:lstStyle/>
          <a:p>
            <a:r>
              <a:t>Foreign key</a:t>
            </a:r>
          </a:p>
        </p:txBody>
      </p:sp>
      <p:sp>
        <p:nvSpPr>
          <p:cNvPr id="1006"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47</a:t>
            </a:fld>
            <a:r>
              <a: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
        <p:nvSpPr>
          <p:cNvPr id="1009" name="Google Shape;128;p2"/>
          <p:cNvSpPr txBox="1">
            <a:spLocks noGrp="1"/>
          </p:cNvSpPr>
          <p:nvPr>
            <p:ph type="body" sz="half" idx="1"/>
          </p:nvPr>
        </p:nvSpPr>
        <p:spPr>
          <a:xfrm>
            <a:off x="1981200" y="1984375"/>
            <a:ext cx="7772400" cy="4114800"/>
          </a:xfrm>
          <a:prstGeom prst="rect">
            <a:avLst/>
          </a:prstGeom>
        </p:spPr>
        <p:txBody>
          <a:bodyPr lIns="45719" tIns="45719" rIns="45719" bIns="45719"/>
          <a:lstStyle/>
          <a:p>
            <a:pPr marL="342900" indent="-342900">
              <a:buClr>
                <a:srgbClr val="2F6B89"/>
              </a:buClr>
              <a:buSzPct val="100000"/>
              <a:buChar char="▪"/>
              <a:defRPr sz="1800">
                <a:solidFill>
                  <a:srgbClr val="000000"/>
                </a:solidFill>
              </a:defRPr>
            </a:pPr>
            <a:r>
              <a:t>Cascade: delete all matching foreign key tuples. Deletes those tuples matching in employee table.</a:t>
            </a:r>
          </a:p>
          <a:p>
            <a:pPr marL="342900" indent="-342900">
              <a:buClr>
                <a:srgbClr val="2F6B89"/>
              </a:buClr>
              <a:buSzPct val="100000"/>
              <a:buChar char="▪"/>
              <a:defRPr sz="1800">
                <a:solidFill>
                  <a:srgbClr val="000000"/>
                </a:solidFill>
              </a:defRPr>
            </a:pPr>
            <a:r>
              <a:t>Restrict: can’t delete primary key tuple Department whilst a foreign key tuple Employee matches</a:t>
            </a:r>
          </a:p>
          <a:p>
            <a:pPr marL="342900" indent="-342900">
              <a:buClr>
                <a:srgbClr val="2F6B89"/>
              </a:buClr>
              <a:buSzPct val="100000"/>
              <a:buChar char="▪"/>
              <a:defRPr sz="1800">
                <a:solidFill>
                  <a:srgbClr val="000000"/>
                </a:solidFill>
              </a:defRPr>
            </a:pPr>
            <a:r>
              <a:t>Nullify: foreign key Employee.Dept_id set to  null</a:t>
            </a:r>
            <a:r>
              <a:rPr i="1"/>
              <a:t> </a:t>
            </a:r>
            <a:r>
              <a:t>if the primary key Dept_ids are deleted.</a:t>
            </a:r>
            <a:br/>
            <a:br/>
            <a:endParaRPr/>
          </a:p>
        </p:txBody>
      </p:sp>
      <p:sp>
        <p:nvSpPr>
          <p:cNvPr id="1010" name="Google Shape;129;p2"/>
          <p:cNvSpPr txBox="1">
            <a:spLocks noGrp="1"/>
          </p:cNvSpPr>
          <p:nvPr>
            <p:ph type="title"/>
          </p:nvPr>
        </p:nvSpPr>
        <p:spPr>
          <a:xfrm>
            <a:off x="1981200" y="581025"/>
            <a:ext cx="8229600" cy="838200"/>
          </a:xfrm>
          <a:prstGeom prst="rect">
            <a:avLst/>
          </a:prstGeom>
        </p:spPr>
        <p:txBody>
          <a:bodyPr lIns="0" tIns="0" rIns="0" bIns="0" anchor="b"/>
          <a:lstStyle/>
          <a:p>
            <a:r>
              <a:t>Referential integrity</a:t>
            </a:r>
          </a:p>
        </p:txBody>
      </p:sp>
      <p:sp>
        <p:nvSpPr>
          <p:cNvPr id="1011"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48</a:t>
            </a:fld>
            <a:r>
              <a:t>￼</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sp>
        <p:nvSpPr>
          <p:cNvPr id="1014" name="Google Shape;128;p2"/>
          <p:cNvSpPr txBox="1">
            <a:spLocks noGrp="1"/>
          </p:cNvSpPr>
          <p:nvPr>
            <p:ph type="body" sz="half" idx="1"/>
          </p:nvPr>
        </p:nvSpPr>
        <p:spPr>
          <a:xfrm>
            <a:off x="1981200" y="1984375"/>
            <a:ext cx="8229600" cy="3806825"/>
          </a:xfrm>
          <a:prstGeom prst="rect">
            <a:avLst/>
          </a:prstGeom>
        </p:spPr>
        <p:txBody>
          <a:bodyPr lIns="45719" tIns="45719" rIns="45719" bIns="45719"/>
          <a:lstStyle/>
          <a:p>
            <a:pPr marL="342900" indent="-342900">
              <a:buClr>
                <a:srgbClr val="2F6B89"/>
              </a:buClr>
              <a:buFont typeface="Wingdings"/>
              <a:defRPr sz="1800" b="1">
                <a:solidFill>
                  <a:srgbClr val="0070C0"/>
                </a:solidFill>
              </a:defRPr>
            </a:pPr>
            <a:r>
              <a:t>No part of a key can be null</a:t>
            </a:r>
          </a:p>
          <a:p>
            <a:pPr marL="342900" indent="-342900">
              <a:buClr>
                <a:srgbClr val="2F6B89"/>
              </a:buClr>
              <a:buSzPct val="100000"/>
              <a:buChar char="▪"/>
              <a:defRPr sz="1800">
                <a:solidFill>
                  <a:srgbClr val="000000"/>
                </a:solidFill>
              </a:defRPr>
            </a:pPr>
            <a:r>
              <a:t>Attribute values 	</a:t>
            </a:r>
          </a:p>
          <a:p>
            <a:pPr marL="742950" lvl="1" indent="-285750">
              <a:spcBef>
                <a:spcPts val="0"/>
              </a:spcBef>
              <a:buClr>
                <a:srgbClr val="7889FB"/>
              </a:buClr>
              <a:buSzPct val="100000"/>
              <a:buFont typeface="Arial"/>
              <a:buChar char="–"/>
              <a:defRPr sz="1800">
                <a:solidFill>
                  <a:srgbClr val="000000"/>
                </a:solidFill>
              </a:defRPr>
            </a:pPr>
            <a:r>
              <a:t>Atomic	</a:t>
            </a:r>
          </a:p>
          <a:p>
            <a:pPr marL="742950" lvl="1" indent="-285750">
              <a:spcBef>
                <a:spcPts val="0"/>
              </a:spcBef>
              <a:buClr>
                <a:srgbClr val="7889FB"/>
              </a:buClr>
              <a:buSzPct val="100000"/>
              <a:buFont typeface="Arial"/>
              <a:buChar char="–"/>
              <a:defRPr sz="1800">
                <a:solidFill>
                  <a:srgbClr val="000000"/>
                </a:solidFill>
              </a:defRPr>
            </a:pPr>
            <a:r>
              <a:t>Known domain	</a:t>
            </a:r>
          </a:p>
          <a:p>
            <a:pPr marL="742950" lvl="1" indent="-285750">
              <a:spcBef>
                <a:spcPts val="0"/>
              </a:spcBef>
              <a:buClr>
                <a:srgbClr val="7889FB"/>
              </a:buClr>
              <a:buSzPct val="100000"/>
              <a:buFont typeface="Arial"/>
              <a:buChar char="–"/>
              <a:defRPr sz="1800">
                <a:solidFill>
                  <a:srgbClr val="000000"/>
                </a:solidFill>
              </a:defRPr>
            </a:pPr>
            <a:r>
              <a:t>Sometimes can be null</a:t>
            </a:r>
          </a:p>
        </p:txBody>
      </p:sp>
      <p:sp>
        <p:nvSpPr>
          <p:cNvPr id="1015" name="Google Shape;129;p2"/>
          <p:cNvSpPr txBox="1">
            <a:spLocks noGrp="1"/>
          </p:cNvSpPr>
          <p:nvPr>
            <p:ph type="title"/>
          </p:nvPr>
        </p:nvSpPr>
        <p:spPr>
          <a:xfrm>
            <a:off x="1981200" y="581025"/>
            <a:ext cx="8229600" cy="838200"/>
          </a:xfrm>
          <a:prstGeom prst="rect">
            <a:avLst/>
          </a:prstGeom>
        </p:spPr>
        <p:txBody>
          <a:bodyPr lIns="0" tIns="0" rIns="0" bIns="0" anchor="b"/>
          <a:lstStyle/>
          <a:p>
            <a:r>
              <a:t>Entity integrity and nulls</a:t>
            </a:r>
          </a:p>
        </p:txBody>
      </p:sp>
      <p:sp>
        <p:nvSpPr>
          <p:cNvPr id="1016" name="THREE categories of null values…"/>
          <p:cNvSpPr txBox="1"/>
          <p:nvPr/>
        </p:nvSpPr>
        <p:spPr>
          <a:xfrm>
            <a:off x="1981200" y="4022725"/>
            <a:ext cx="8077200" cy="16140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600"/>
              </a:spcBef>
              <a:defRPr sz="1800"/>
            </a:pPr>
            <a:r>
              <a:t>THREE categories of null values</a:t>
            </a:r>
          </a:p>
          <a:p>
            <a:pPr>
              <a:lnSpc>
                <a:spcPct val="90000"/>
              </a:lnSpc>
              <a:spcBef>
                <a:spcPts val="1000"/>
              </a:spcBef>
              <a:buSzPct val="100000"/>
              <a:buChar char="§"/>
              <a:defRPr sz="1800"/>
            </a:pPr>
            <a:r>
              <a:t>Not applicable</a:t>
            </a:r>
          </a:p>
          <a:p>
            <a:pPr>
              <a:lnSpc>
                <a:spcPct val="90000"/>
              </a:lnSpc>
              <a:spcBef>
                <a:spcPts val="1000"/>
              </a:spcBef>
              <a:buSzPct val="100000"/>
              <a:buChar char="§"/>
              <a:defRPr sz="1800"/>
            </a:pPr>
            <a:r>
              <a:t>Not known</a:t>
            </a:r>
          </a:p>
          <a:p>
            <a:pPr>
              <a:lnSpc>
                <a:spcPct val="90000"/>
              </a:lnSpc>
              <a:spcBef>
                <a:spcPts val="1000"/>
              </a:spcBef>
              <a:buSzPct val="100000"/>
              <a:buChar char="§"/>
              <a:defRPr sz="1800"/>
            </a:pPr>
            <a:r>
              <a:t>Absent (not recorded)</a:t>
            </a:r>
            <a:br/>
            <a:endParaRPr/>
          </a:p>
        </p:txBody>
      </p:sp>
      <p:sp>
        <p:nvSpPr>
          <p:cNvPr id="1017"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49</a:t>
            </a:fld>
            <a:r>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D74AE-156F-5417-16F3-ADC1D4A285C2}"/>
              </a:ext>
            </a:extLst>
          </p:cNvPr>
          <p:cNvSpPr>
            <a:spLocks noGrp="1"/>
          </p:cNvSpPr>
          <p:nvPr>
            <p:ph type="body" sz="quarter" idx="14"/>
          </p:nvPr>
        </p:nvSpPr>
        <p:spPr>
          <a:xfrm>
            <a:off x="463549" y="875763"/>
            <a:ext cx="11500923" cy="4713668"/>
          </a:xfrm>
        </p:spPr>
        <p:txBody>
          <a:bodyPr/>
          <a:lstStyle/>
          <a:p>
            <a:pPr marL="342900" indent="-342900">
              <a:buFont typeface="Arial" panose="020B0604020202020204" pitchFamily="34" charset="0"/>
              <a:buChar char="•"/>
            </a:pPr>
            <a:r>
              <a:rPr lang="en-US" dirty="0"/>
              <a:t>Actionable Intelligence : Data Driven Decision Making</a:t>
            </a:r>
          </a:p>
          <a:p>
            <a:pPr marL="342900" indent="-342900">
              <a:buFont typeface="Arial" panose="020B0604020202020204" pitchFamily="34" charset="0"/>
              <a:buChar char="•"/>
            </a:pPr>
            <a:r>
              <a:rPr lang="en-US" dirty="0"/>
              <a:t> Data-driven decision-making (DDDM) is defined as using facts, metrics, and data to guide strategic business decisions that align with your goals, objectives, and initiatives</a:t>
            </a:r>
          </a:p>
          <a:p>
            <a:pPr marL="342900" indent="-342900">
              <a:buFont typeface="Arial" panose="020B0604020202020204" pitchFamily="34" charset="0"/>
              <a:buChar char="•"/>
            </a:pPr>
            <a:r>
              <a:rPr lang="en-US" dirty="0"/>
              <a:t>Visual Analytics could help us to make the decision faster in business processes</a:t>
            </a:r>
          </a:p>
          <a:p>
            <a:pPr marL="342900" indent="-342900">
              <a:buFont typeface="Arial" panose="020B0604020202020204" pitchFamily="34" charset="0"/>
              <a:buChar char="•"/>
            </a:pPr>
            <a:r>
              <a:rPr lang="en-US" dirty="0"/>
              <a:t>Tools:</a:t>
            </a:r>
          </a:p>
          <a:p>
            <a:pPr marL="1028700" lvl="1" indent="-342900">
              <a:buFont typeface="Wingdings" panose="05000000000000000000" pitchFamily="2" charset="2"/>
              <a:buChar char="v"/>
            </a:pPr>
            <a:r>
              <a:rPr lang="en-US" dirty="0"/>
              <a:t>Tableau</a:t>
            </a:r>
          </a:p>
          <a:p>
            <a:pPr marL="1028700" lvl="1" indent="-342900">
              <a:buFont typeface="Wingdings" panose="05000000000000000000" pitchFamily="2" charset="2"/>
              <a:buChar char="v"/>
            </a:pPr>
            <a:r>
              <a:rPr lang="en-US" dirty="0"/>
              <a:t>Power BI</a:t>
            </a:r>
          </a:p>
          <a:p>
            <a:pPr marL="1028700" lvl="1" indent="-342900">
              <a:buFont typeface="Wingdings" panose="05000000000000000000" pitchFamily="2" charset="2"/>
              <a:buChar char="v"/>
            </a:pPr>
            <a:r>
              <a:rPr lang="en-US" dirty="0"/>
              <a:t>Pentaho…etc.</a:t>
            </a:r>
          </a:p>
          <a:p>
            <a:endParaRPr lang="en-IN" dirty="0"/>
          </a:p>
        </p:txBody>
      </p:sp>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463550" y="337035"/>
            <a:ext cx="11260278" cy="713216"/>
          </a:xfrm>
        </p:spPr>
        <p:txBody>
          <a:bodyPr/>
          <a:lstStyle/>
          <a:p>
            <a:pPr algn="ctr"/>
            <a:r>
              <a:rPr lang="en-US" dirty="0"/>
              <a:t>Data for Decision Making</a:t>
            </a:r>
            <a:endParaRPr lang="en-IN" dirty="0"/>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5</a:t>
            </a:fld>
            <a:endParaRPr lang="en-IN" dirty="0"/>
          </a:p>
        </p:txBody>
      </p:sp>
    </p:spTree>
    <p:extLst>
      <p:ext uri="{BB962C8B-B14F-4D97-AF65-F5344CB8AC3E}">
        <p14:creationId xmlns:p14="http://schemas.microsoft.com/office/powerpoint/2010/main" val="539333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sp>
        <p:nvSpPr>
          <p:cNvPr id="1020"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SzPct val="100000"/>
              <a:buChar char="▪"/>
              <a:defRPr sz="1800">
                <a:solidFill>
                  <a:srgbClr val="000000"/>
                </a:solidFill>
              </a:defRPr>
            </a:pPr>
            <a:r>
              <a:t>This constraint is basically the declaration that a specified attribute is of specified type, the maximum value, minimum value, length of the field associated with them.</a:t>
            </a:r>
          </a:p>
          <a:p>
            <a:pPr marL="236537" indent="-236537">
              <a:lnSpc>
                <a:spcPct val="100000"/>
              </a:lnSpc>
              <a:buClr>
                <a:srgbClr val="2F6B89"/>
              </a:buClr>
              <a:buSzPct val="100000"/>
              <a:buChar char="▪"/>
              <a:defRPr sz="1800">
                <a:solidFill>
                  <a:srgbClr val="000000"/>
                </a:solidFill>
              </a:defRPr>
            </a:pPr>
            <a:r>
              <a:t>Example:</a:t>
            </a:r>
          </a:p>
          <a:p>
            <a:pPr marL="236537" indent="-236537">
              <a:lnSpc>
                <a:spcPct val="100000"/>
              </a:lnSpc>
              <a:buClr>
                <a:srgbClr val="2F6B89"/>
              </a:buClr>
              <a:buFont typeface="Wingdings"/>
              <a:defRPr sz="1800">
                <a:solidFill>
                  <a:srgbClr val="000000"/>
                </a:solidFill>
              </a:defRPr>
            </a:pPr>
            <a:r>
              <a:t>        Emp Relation</a:t>
            </a:r>
          </a:p>
          <a:p>
            <a:pPr marL="236537" indent="-236537">
              <a:lnSpc>
                <a:spcPct val="100000"/>
              </a:lnSpc>
              <a:buClr>
                <a:srgbClr val="2F6B89"/>
              </a:buClr>
              <a:buFont typeface="Wingdings"/>
              <a:defRPr sz="1800">
                <a:solidFill>
                  <a:srgbClr val="000000"/>
                </a:solidFill>
              </a:defRPr>
            </a:pPr>
            <a:r>
              <a:t>          { Emp_no Integer(5)</a:t>
            </a:r>
          </a:p>
          <a:p>
            <a:pPr marL="236537" indent="-236537">
              <a:lnSpc>
                <a:spcPct val="100000"/>
              </a:lnSpc>
              <a:buClr>
                <a:srgbClr val="2F6B89"/>
              </a:buClr>
              <a:buFont typeface="Wingdings"/>
              <a:defRPr sz="1800">
                <a:solidFill>
                  <a:srgbClr val="000000"/>
                </a:solidFill>
              </a:defRPr>
            </a:pPr>
            <a:r>
              <a:t>             Emp_name Char(20)</a:t>
            </a:r>
          </a:p>
          <a:p>
            <a:pPr marL="236537" indent="-236537">
              <a:lnSpc>
                <a:spcPct val="100000"/>
              </a:lnSpc>
              <a:buClr>
                <a:srgbClr val="2F6B89"/>
              </a:buClr>
              <a:buFont typeface="Wingdings"/>
              <a:defRPr sz="1800">
                <a:solidFill>
                  <a:srgbClr val="000000"/>
                </a:solidFill>
              </a:defRPr>
            </a:pPr>
            <a:r>
              <a:t>          }</a:t>
            </a:r>
          </a:p>
          <a:p>
            <a:pPr marL="236537" indent="-236537">
              <a:lnSpc>
                <a:spcPct val="100000"/>
              </a:lnSpc>
              <a:buClr>
                <a:srgbClr val="2F6B89"/>
              </a:buClr>
              <a:buFont typeface="Wingdings"/>
              <a:defRPr sz="1800">
                <a:solidFill>
                  <a:srgbClr val="000000"/>
                </a:solidFill>
              </a:defRPr>
            </a:pPr>
            <a:r>
              <a:t>               </a:t>
            </a:r>
          </a:p>
        </p:txBody>
      </p:sp>
      <p:sp>
        <p:nvSpPr>
          <p:cNvPr id="1021" name="Google Shape;129;p2"/>
          <p:cNvSpPr txBox="1">
            <a:spLocks noGrp="1"/>
          </p:cNvSpPr>
          <p:nvPr>
            <p:ph type="title"/>
          </p:nvPr>
        </p:nvSpPr>
        <p:spPr>
          <a:xfrm>
            <a:off x="1981200" y="581025"/>
            <a:ext cx="8229600" cy="838200"/>
          </a:xfrm>
          <a:prstGeom prst="rect">
            <a:avLst/>
          </a:prstGeom>
        </p:spPr>
        <p:txBody>
          <a:bodyPr lIns="0" tIns="0" rIns="0" bIns="0" anchor="b"/>
          <a:lstStyle/>
          <a:p>
            <a:r>
              <a:t>Attribute constraints</a:t>
            </a:r>
          </a:p>
        </p:txBody>
      </p:sp>
      <p:sp>
        <p:nvSpPr>
          <p:cNvPr id="1022"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50</a:t>
            </a:fld>
            <a:r>
              <a: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sp>
        <p:nvSpPr>
          <p:cNvPr id="1025"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SzPct val="100000"/>
              <a:buChar char="▪"/>
              <a:defRPr sz="1800">
                <a:solidFill>
                  <a:srgbClr val="000000"/>
                </a:solidFill>
              </a:defRPr>
            </a:pPr>
            <a:r>
              <a:t>Not Null.</a:t>
            </a:r>
          </a:p>
          <a:p>
            <a:pPr marL="236537" indent="-236537">
              <a:lnSpc>
                <a:spcPct val="100000"/>
              </a:lnSpc>
              <a:buClr>
                <a:srgbClr val="2F6B89"/>
              </a:buClr>
              <a:buSzPct val="100000"/>
              <a:buChar char="▪"/>
              <a:defRPr sz="1800">
                <a:solidFill>
                  <a:srgbClr val="000000"/>
                </a:solidFill>
              </a:defRPr>
            </a:pPr>
            <a:r>
              <a:t>Check.</a:t>
            </a:r>
          </a:p>
          <a:p>
            <a:pPr marL="236537" indent="-236537">
              <a:lnSpc>
                <a:spcPct val="100000"/>
              </a:lnSpc>
              <a:buClr>
                <a:srgbClr val="2F6B89"/>
              </a:buClr>
              <a:buSzPct val="100000"/>
              <a:buChar char="▪"/>
              <a:defRPr sz="1800">
                <a:solidFill>
                  <a:srgbClr val="000000"/>
                </a:solidFill>
              </a:defRPr>
            </a:pPr>
            <a:r>
              <a:t>Primary Key.</a:t>
            </a:r>
          </a:p>
          <a:p>
            <a:pPr marL="236537" indent="-236537">
              <a:lnSpc>
                <a:spcPct val="100000"/>
              </a:lnSpc>
              <a:buClr>
                <a:srgbClr val="2F6B89"/>
              </a:buClr>
              <a:buSzPct val="100000"/>
              <a:buChar char="▪"/>
              <a:defRPr sz="1800">
                <a:solidFill>
                  <a:srgbClr val="000000"/>
                </a:solidFill>
              </a:defRPr>
            </a:pPr>
            <a:r>
              <a:t>Foreign Key.</a:t>
            </a:r>
          </a:p>
          <a:p>
            <a:pPr marL="236537" indent="-236537">
              <a:lnSpc>
                <a:spcPct val="100000"/>
              </a:lnSpc>
              <a:buClr>
                <a:srgbClr val="2F6B89"/>
              </a:buClr>
              <a:buSzPct val="100000"/>
              <a:buChar char="▪"/>
              <a:defRPr sz="1800">
                <a:solidFill>
                  <a:srgbClr val="000000"/>
                </a:solidFill>
              </a:defRPr>
            </a:pPr>
            <a:r>
              <a:t>Unique.</a:t>
            </a:r>
          </a:p>
        </p:txBody>
      </p:sp>
      <p:sp>
        <p:nvSpPr>
          <p:cNvPr id="1026" name="Google Shape;129;p2"/>
          <p:cNvSpPr txBox="1">
            <a:spLocks noGrp="1"/>
          </p:cNvSpPr>
          <p:nvPr>
            <p:ph type="title"/>
          </p:nvPr>
        </p:nvSpPr>
        <p:spPr>
          <a:xfrm>
            <a:off x="1981200" y="581025"/>
            <a:ext cx="8229600" cy="838200"/>
          </a:xfrm>
          <a:prstGeom prst="rect">
            <a:avLst/>
          </a:prstGeom>
        </p:spPr>
        <p:txBody>
          <a:bodyPr lIns="0" tIns="0" rIns="0" bIns="0" anchor="b"/>
          <a:lstStyle/>
          <a:p>
            <a:r>
              <a:t>Database constraints (Oracle)</a:t>
            </a:r>
          </a:p>
        </p:txBody>
      </p:sp>
      <p:sp>
        <p:nvSpPr>
          <p:cNvPr id="1027"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51</a:t>
            </a:fld>
            <a:r>
              <a:t>￼</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sp>
        <p:nvSpPr>
          <p:cNvPr id="1030" name="Google Shape;128;p2"/>
          <p:cNvSpPr txBox="1">
            <a:spLocks noGrp="1"/>
          </p:cNvSpPr>
          <p:nvPr>
            <p:ph type="body" idx="1"/>
          </p:nvPr>
        </p:nvSpPr>
        <p:spPr>
          <a:xfrm>
            <a:off x="2209800" y="1776412"/>
            <a:ext cx="7775575" cy="4471988"/>
          </a:xfrm>
          <a:prstGeom prst="rect">
            <a:avLst/>
          </a:prstGeom>
        </p:spPr>
        <p:txBody>
          <a:bodyPr lIns="45719" tIns="45719" rIns="45719" bIns="45719"/>
          <a:lstStyle/>
          <a:p>
            <a:pPr marL="236537" indent="-236537">
              <a:lnSpc>
                <a:spcPct val="80000"/>
              </a:lnSpc>
              <a:buClr>
                <a:srgbClr val="2F6B89"/>
              </a:buClr>
              <a:buSzPct val="100000"/>
              <a:buChar char="▪"/>
              <a:defRPr sz="1800" b="1">
                <a:solidFill>
                  <a:srgbClr val="0070C0"/>
                </a:solidFill>
              </a:defRPr>
            </a:pPr>
            <a:r>
              <a:t>Restrict orSelect: </a:t>
            </a:r>
            <a:r>
              <a:rPr b="0">
                <a:solidFill>
                  <a:srgbClr val="000000"/>
                </a:solidFill>
              </a:rPr>
              <a:t>Only specific tuples from a relation satisfying a specific condition is returned.</a:t>
            </a:r>
          </a:p>
          <a:p>
            <a:pPr marL="236537" indent="-236537">
              <a:lnSpc>
                <a:spcPct val="80000"/>
              </a:lnSpc>
              <a:buClr>
                <a:srgbClr val="2F6B89"/>
              </a:buClr>
              <a:buSzPct val="100000"/>
              <a:buChar char="▪"/>
              <a:defRPr sz="1800" b="1">
                <a:solidFill>
                  <a:srgbClr val="0070C0"/>
                </a:solidFill>
              </a:defRPr>
            </a:pPr>
            <a:r>
              <a:t>Project: </a:t>
            </a:r>
            <a:r>
              <a:rPr b="0">
                <a:solidFill>
                  <a:srgbClr val="000000"/>
                </a:solidFill>
              </a:rPr>
              <a:t>All tuples in a specified relation and only specified attributes are returned.</a:t>
            </a:r>
          </a:p>
          <a:p>
            <a:pPr marL="236537" indent="-236537">
              <a:lnSpc>
                <a:spcPct val="80000"/>
              </a:lnSpc>
              <a:buClr>
                <a:srgbClr val="2F6B89"/>
              </a:buClr>
              <a:buSzPct val="100000"/>
              <a:buChar char="▪"/>
              <a:defRPr sz="1800" b="1">
                <a:solidFill>
                  <a:srgbClr val="0070C0"/>
                </a:solidFill>
              </a:defRPr>
            </a:pPr>
            <a:r>
              <a:t>Product: </a:t>
            </a:r>
            <a:r>
              <a:rPr b="0">
                <a:solidFill>
                  <a:srgbClr val="000000"/>
                </a:solidFill>
              </a:rPr>
              <a:t>It returns a relation containing all possible tuples  that are a combination of two tuples, one from each of two specified relations.</a:t>
            </a:r>
          </a:p>
          <a:p>
            <a:pPr marL="236537" indent="-236537">
              <a:lnSpc>
                <a:spcPct val="80000"/>
              </a:lnSpc>
              <a:buClr>
                <a:srgbClr val="2F6B89"/>
              </a:buClr>
              <a:buSzPct val="100000"/>
              <a:buChar char="▪"/>
              <a:defRPr sz="1800" b="1">
                <a:solidFill>
                  <a:srgbClr val="0070C0"/>
                </a:solidFill>
              </a:defRPr>
            </a:pPr>
            <a:r>
              <a:t>Union: </a:t>
            </a:r>
            <a:r>
              <a:rPr b="0">
                <a:solidFill>
                  <a:srgbClr val="000000"/>
                </a:solidFill>
              </a:rPr>
              <a:t>All tuples appearing in either or both of two specified relations are returned.</a:t>
            </a:r>
          </a:p>
          <a:p>
            <a:pPr marL="236537" indent="-236537">
              <a:lnSpc>
                <a:spcPct val="80000"/>
              </a:lnSpc>
              <a:buClr>
                <a:srgbClr val="2F6B89"/>
              </a:buClr>
              <a:buSzPct val="100000"/>
              <a:buChar char="▪"/>
              <a:defRPr sz="1800" b="1">
                <a:solidFill>
                  <a:srgbClr val="0070C0"/>
                </a:solidFill>
              </a:defRPr>
            </a:pPr>
            <a:r>
              <a:t>Intersect: </a:t>
            </a:r>
            <a:r>
              <a:rPr b="0">
                <a:solidFill>
                  <a:srgbClr val="000000"/>
                </a:solidFill>
              </a:rPr>
              <a:t>All tuples appearing in both of two specified relations are returned.</a:t>
            </a:r>
          </a:p>
          <a:p>
            <a:pPr marL="236537" indent="-236537">
              <a:lnSpc>
                <a:spcPct val="80000"/>
              </a:lnSpc>
              <a:buClr>
                <a:srgbClr val="2F6B89"/>
              </a:buClr>
              <a:buSzPct val="100000"/>
              <a:buChar char="▪"/>
              <a:defRPr sz="1800" b="1">
                <a:solidFill>
                  <a:srgbClr val="0070C0"/>
                </a:solidFill>
              </a:defRPr>
            </a:pPr>
            <a:r>
              <a:t>Difference: </a:t>
            </a:r>
            <a:r>
              <a:rPr b="0">
                <a:solidFill>
                  <a:srgbClr val="000000"/>
                </a:solidFill>
              </a:rPr>
              <a:t>All tuples appearing in the first and not the second of two specified relations are returned.</a:t>
            </a:r>
          </a:p>
          <a:p>
            <a:pPr marL="236537" indent="-236537">
              <a:lnSpc>
                <a:spcPct val="80000"/>
              </a:lnSpc>
              <a:buClr>
                <a:srgbClr val="2F6B89"/>
              </a:buClr>
              <a:buSzPct val="100000"/>
              <a:buChar char="▪"/>
              <a:defRPr sz="1800" b="1">
                <a:solidFill>
                  <a:srgbClr val="0070C0"/>
                </a:solidFill>
              </a:defRPr>
            </a:pPr>
            <a:r>
              <a:t>Join: </a:t>
            </a:r>
            <a:r>
              <a:rPr b="0">
                <a:solidFill>
                  <a:srgbClr val="000000"/>
                </a:solidFill>
              </a:rPr>
              <a:t>All tuples that are a combination of two tuples, one from each of two specified relations, such that the two tuples contributing to any given combination have a common value for the common attributes of the two relations.</a:t>
            </a:r>
          </a:p>
        </p:txBody>
      </p:sp>
      <p:sp>
        <p:nvSpPr>
          <p:cNvPr id="1031" name="Google Shape;129;p2"/>
          <p:cNvSpPr txBox="1">
            <a:spLocks noGrp="1"/>
          </p:cNvSpPr>
          <p:nvPr>
            <p:ph type="title"/>
          </p:nvPr>
        </p:nvSpPr>
        <p:spPr>
          <a:xfrm>
            <a:off x="1981200" y="581025"/>
            <a:ext cx="8229600" cy="838200"/>
          </a:xfrm>
          <a:prstGeom prst="rect">
            <a:avLst/>
          </a:prstGeom>
        </p:spPr>
        <p:txBody>
          <a:bodyPr lIns="0" tIns="0" rIns="0" bIns="0" anchor="b"/>
          <a:lstStyle/>
          <a:p>
            <a:r>
              <a:t>Relational Operators</a:t>
            </a:r>
          </a:p>
        </p:txBody>
      </p:sp>
      <p:sp>
        <p:nvSpPr>
          <p:cNvPr id="1032"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52</a:t>
            </a:fld>
            <a:r>
              <a:t>￼</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53</a:t>
            </a:fld>
            <a:endParaRPr/>
          </a:p>
        </p:txBody>
      </p:sp>
      <p:sp>
        <p:nvSpPr>
          <p:cNvPr id="1035" name="Google Shape;129;p2"/>
          <p:cNvSpPr txBox="1">
            <a:spLocks noGrp="1"/>
          </p:cNvSpPr>
          <p:nvPr>
            <p:ph type="title"/>
          </p:nvPr>
        </p:nvSpPr>
        <p:spPr>
          <a:xfrm>
            <a:off x="1981200" y="581025"/>
            <a:ext cx="8229600" cy="838200"/>
          </a:xfrm>
          <a:prstGeom prst="rect">
            <a:avLst/>
          </a:prstGeom>
        </p:spPr>
        <p:txBody>
          <a:bodyPr lIns="0" tIns="0" rIns="0" bIns="0" anchor="b"/>
          <a:lstStyle/>
          <a:p>
            <a:r>
              <a:t>Select</a:t>
            </a:r>
          </a:p>
        </p:txBody>
      </p:sp>
      <p:sp>
        <p:nvSpPr>
          <p:cNvPr id="1036" name="Google Shape;128;p2"/>
          <p:cNvSpPr txBox="1">
            <a:spLocks noGrp="1"/>
          </p:cNvSpPr>
          <p:nvPr>
            <p:ph type="body" idx="1"/>
          </p:nvPr>
        </p:nvSpPr>
        <p:spPr>
          <a:xfrm>
            <a:off x="1981200" y="1987550"/>
            <a:ext cx="8229600" cy="4138613"/>
          </a:xfrm>
          <a:prstGeom prst="rect">
            <a:avLst/>
          </a:prstGeom>
        </p:spPr>
        <p:txBody>
          <a:bodyPr lIns="45719" tIns="45719" rIns="45719" bIns="45719"/>
          <a:lstStyle>
            <a:lvl1pPr marL="236537" indent="-236537">
              <a:lnSpc>
                <a:spcPct val="100000"/>
              </a:lnSpc>
              <a:buClr>
                <a:srgbClr val="2F6B89"/>
              </a:buClr>
              <a:buSzPct val="100000"/>
              <a:buChar char="▪"/>
              <a:defRPr sz="1800">
                <a:solidFill>
                  <a:srgbClr val="000000"/>
                </a:solidFill>
              </a:defRPr>
            </a:lvl1pPr>
          </a:lstStyle>
          <a:p>
            <a:r>
              <a:t>To retrieve specific tuples/rows from a relation</a:t>
            </a:r>
          </a:p>
        </p:txBody>
      </p:sp>
      <p:sp>
        <p:nvSpPr>
          <p:cNvPr id="1037" name="Core Java  | IBM Internal Use  |   Day 1    |  16-Jun-09"/>
          <p:cNvSpPr txBox="1"/>
          <p:nvPr/>
        </p:nvSpPr>
        <p:spPr>
          <a:xfrm>
            <a:off x="3200400" y="6534150"/>
            <a:ext cx="548640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400"/>
              </a:spcBef>
              <a:defRPr sz="800">
                <a:solidFill>
                  <a:srgbClr val="FFFFFF"/>
                </a:solidFill>
              </a:defRPr>
            </a:lvl1pPr>
          </a:lstStyle>
          <a:p>
            <a:r>
              <a:t>Core Java  | IBM Internal Use  |   Day 1    |  16-Jun-09  </a:t>
            </a:r>
          </a:p>
        </p:txBody>
      </p:sp>
      <p:pic>
        <p:nvPicPr>
          <p:cNvPr id="1038" name="select" descr="select"/>
          <p:cNvPicPr>
            <a:picLocks noChangeAspect="1"/>
          </p:cNvPicPr>
          <p:nvPr/>
        </p:nvPicPr>
        <p:blipFill>
          <a:blip r:embed="rId2">
            <a:extLst/>
          </a:blip>
          <a:stretch>
            <a:fillRect/>
          </a:stretch>
        </p:blipFill>
        <p:spPr>
          <a:xfrm>
            <a:off x="2324100" y="3095625"/>
            <a:ext cx="3241675" cy="2441575"/>
          </a:xfrm>
          <a:prstGeom prst="rect">
            <a:avLst/>
          </a:prstGeom>
          <a:ln w="3175">
            <a:solidFill>
              <a:srgbClr val="041696"/>
            </a:solidFill>
          </a:ln>
        </p:spPr>
      </p:pic>
      <p:graphicFrame>
        <p:nvGraphicFramePr>
          <p:cNvPr id="1039" name="Table"/>
          <p:cNvGraphicFramePr/>
          <p:nvPr/>
        </p:nvGraphicFramePr>
        <p:xfrm>
          <a:off x="6781800" y="3389312"/>
          <a:ext cx="3111498" cy="1474787"/>
        </p:xfrm>
        <a:graphic>
          <a:graphicData uri="http://schemas.openxmlformats.org/drawingml/2006/table">
            <a:tbl>
              <a:tblPr/>
              <a:tblGrid>
                <a:gridCol w="758902">
                  <a:extLst>
                    <a:ext uri="{9D8B030D-6E8A-4147-A177-3AD203B41FA5}">
                      <a16:colId xmlns:a16="http://schemas.microsoft.com/office/drawing/2014/main" val="20000"/>
                    </a:ext>
                  </a:extLst>
                </a:gridCol>
                <a:gridCol w="1441914">
                  <a:extLst>
                    <a:ext uri="{9D8B030D-6E8A-4147-A177-3AD203B41FA5}">
                      <a16:colId xmlns:a16="http://schemas.microsoft.com/office/drawing/2014/main" val="20001"/>
                    </a:ext>
                  </a:extLst>
                </a:gridCol>
                <a:gridCol w="910682">
                  <a:extLst>
                    <a:ext uri="{9D8B030D-6E8A-4147-A177-3AD203B41FA5}">
                      <a16:colId xmlns:a16="http://schemas.microsoft.com/office/drawing/2014/main" val="20002"/>
                    </a:ext>
                  </a:extLst>
                </a:gridCol>
              </a:tblGrid>
              <a:tr h="659483">
                <a:tc>
                  <a:txBody>
                    <a:bodyPr/>
                    <a:lstStyle/>
                    <a:p>
                      <a:pPr marL="228600" indent="-228600" algn="l">
                        <a:defRPr sz="1800"/>
                      </a:pPr>
                      <a:r>
                        <a:rPr sz="1400" b="1">
                          <a:latin typeface="Times New Roman"/>
                          <a:ea typeface="Times New Roman"/>
                          <a:cs typeface="Times New Roman"/>
                          <a:sym typeface="Times New Roman"/>
                        </a:rPr>
                        <a:t>Ord#</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400" b="1">
                          <a:latin typeface="Times New Roman"/>
                          <a:ea typeface="Times New Roman"/>
                          <a:cs typeface="Times New Roman"/>
                          <a:sym typeface="Times New Roman"/>
                        </a:rPr>
                        <a:t>OrdDate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400" b="1">
                          <a:latin typeface="Times New Roman"/>
                          <a:ea typeface="Times New Roman"/>
                          <a:cs typeface="Times New Roman"/>
                          <a:sym typeface="Times New Roman"/>
                        </a:rPr>
                        <a:t>Cust#</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0"/>
                  </a:ext>
                </a:extLst>
              </a:tr>
              <a:tr h="407652">
                <a:tc>
                  <a:txBody>
                    <a:bodyPr/>
                    <a:lstStyle/>
                    <a:p>
                      <a:pPr marL="228600" indent="-228600" algn="l">
                        <a:defRPr sz="1800"/>
                      </a:pPr>
                      <a:r>
                        <a:rPr sz="1400">
                          <a:latin typeface="Times New Roman"/>
                          <a:ea typeface="Times New Roman"/>
                          <a:cs typeface="Times New Roman"/>
                          <a:sym typeface="Times New Roman"/>
                        </a:rPr>
                        <a:t>101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400">
                          <a:latin typeface="Times New Roman"/>
                          <a:ea typeface="Times New Roman"/>
                          <a:cs typeface="Times New Roman"/>
                          <a:sym typeface="Times New Roman"/>
                        </a:rPr>
                        <a:t>02-08-94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400">
                          <a:latin typeface="Times New Roman"/>
                          <a:ea typeface="Times New Roman"/>
                          <a:cs typeface="Times New Roman"/>
                          <a:sym typeface="Times New Roman"/>
                        </a:rPr>
                        <a:t>002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07652">
                <a:tc>
                  <a:txBody>
                    <a:bodyPr/>
                    <a:lstStyle/>
                    <a:p>
                      <a:pPr marL="228600" indent="-228600" algn="l">
                        <a:defRPr sz="1800"/>
                      </a:pPr>
                      <a:r>
                        <a:rPr sz="1400">
                          <a:latin typeface="Times New Roman"/>
                          <a:ea typeface="Times New Roman"/>
                          <a:cs typeface="Times New Roman"/>
                          <a:sym typeface="Times New Roman"/>
                        </a:rPr>
                        <a:t>104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400">
                          <a:latin typeface="Times New Roman"/>
                          <a:ea typeface="Times New Roman"/>
                          <a:cs typeface="Times New Roman"/>
                          <a:sym typeface="Times New Roman"/>
                        </a:rPr>
                        <a:t>18-09-94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400">
                          <a:latin typeface="Times New Roman"/>
                          <a:ea typeface="Times New Roman"/>
                          <a:cs typeface="Times New Roman"/>
                          <a:sym typeface="Times New Roman"/>
                        </a:rPr>
                        <a:t>002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bl>
          </a:graphicData>
        </a:graphic>
      </p:graphicFrame>
      <p:sp>
        <p:nvSpPr>
          <p:cNvPr id="1040"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53</a:t>
            </a:fld>
            <a:r>
              <a: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sp>
        <p:nvSpPr>
          <p:cNvPr id="1043" name="Google Shape;129;p2"/>
          <p:cNvSpPr txBox="1">
            <a:spLocks noGrp="1"/>
          </p:cNvSpPr>
          <p:nvPr>
            <p:ph type="title"/>
          </p:nvPr>
        </p:nvSpPr>
        <p:spPr>
          <a:xfrm>
            <a:off x="1981200" y="581025"/>
            <a:ext cx="8229600" cy="838200"/>
          </a:xfrm>
          <a:prstGeom prst="rect">
            <a:avLst/>
          </a:prstGeom>
        </p:spPr>
        <p:txBody>
          <a:bodyPr lIns="0" tIns="0" rIns="0" bIns="0" anchor="b"/>
          <a:lstStyle/>
          <a:p>
            <a:r>
              <a:t>Project</a:t>
            </a:r>
          </a:p>
        </p:txBody>
      </p:sp>
      <p:sp>
        <p:nvSpPr>
          <p:cNvPr id="1044" name="Google Shape;128;p2"/>
          <p:cNvSpPr txBox="1">
            <a:spLocks noGrp="1"/>
          </p:cNvSpPr>
          <p:nvPr>
            <p:ph type="body" idx="1"/>
          </p:nvPr>
        </p:nvSpPr>
        <p:spPr>
          <a:xfrm>
            <a:off x="1981200" y="1987550"/>
            <a:ext cx="8229600" cy="4138613"/>
          </a:xfrm>
          <a:prstGeom prst="rect">
            <a:avLst/>
          </a:prstGeom>
        </p:spPr>
        <p:txBody>
          <a:bodyPr lIns="45719" tIns="45719" rIns="45719" bIns="45719"/>
          <a:lstStyle>
            <a:lvl1pPr marL="236537" indent="-236537">
              <a:lnSpc>
                <a:spcPct val="100000"/>
              </a:lnSpc>
              <a:buClr>
                <a:srgbClr val="2F6B89"/>
              </a:buClr>
              <a:buSzPct val="100000"/>
              <a:buChar char="▪"/>
              <a:defRPr sz="1800">
                <a:solidFill>
                  <a:srgbClr val="000000"/>
                </a:solidFill>
              </a:defRPr>
            </a:lvl1pPr>
          </a:lstStyle>
          <a:p>
            <a:r>
              <a:t>To retrieve specific attributes/columns from a relation. </a:t>
            </a:r>
          </a:p>
        </p:txBody>
      </p:sp>
      <p:sp>
        <p:nvSpPr>
          <p:cNvPr id="1045" name="Core Java  | IBM Internal Use  |   Day 1    |  16-Jun-09"/>
          <p:cNvSpPr txBox="1"/>
          <p:nvPr/>
        </p:nvSpPr>
        <p:spPr>
          <a:xfrm>
            <a:off x="3200400" y="6534150"/>
            <a:ext cx="548640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400"/>
              </a:spcBef>
              <a:defRPr sz="800">
                <a:solidFill>
                  <a:srgbClr val="FFFFFF"/>
                </a:solidFill>
              </a:defRPr>
            </a:lvl1pPr>
          </a:lstStyle>
          <a:p>
            <a:r>
              <a:t>Core Java  | IBM Internal Use  |   Day 1    |  16-Jun-09  </a:t>
            </a:r>
          </a:p>
        </p:txBody>
      </p:sp>
      <p:pic>
        <p:nvPicPr>
          <p:cNvPr id="1046" name="untitled" descr="untitled"/>
          <p:cNvPicPr>
            <a:picLocks noChangeAspect="1"/>
          </p:cNvPicPr>
          <p:nvPr/>
        </p:nvPicPr>
        <p:blipFill>
          <a:blip r:embed="rId2">
            <a:extLst/>
          </a:blip>
          <a:srcRect r="34027" b="38700"/>
          <a:stretch>
            <a:fillRect/>
          </a:stretch>
        </p:blipFill>
        <p:spPr>
          <a:xfrm>
            <a:off x="2286000" y="3124200"/>
            <a:ext cx="3505200" cy="2443163"/>
          </a:xfrm>
          <a:prstGeom prst="rect">
            <a:avLst/>
          </a:prstGeom>
          <a:ln w="3175">
            <a:solidFill>
              <a:srgbClr val="041696"/>
            </a:solidFill>
          </a:ln>
        </p:spPr>
      </p:pic>
      <p:graphicFrame>
        <p:nvGraphicFramePr>
          <p:cNvPr id="1047" name="Table"/>
          <p:cNvGraphicFramePr/>
          <p:nvPr/>
        </p:nvGraphicFramePr>
        <p:xfrm>
          <a:off x="6400800" y="3389312"/>
          <a:ext cx="3644899" cy="1931987"/>
        </p:xfrm>
        <a:graphic>
          <a:graphicData uri="http://schemas.openxmlformats.org/drawingml/2006/table">
            <a:tbl>
              <a:tblPr/>
              <a:tblGrid>
                <a:gridCol w="1665833">
                  <a:extLst>
                    <a:ext uri="{9D8B030D-6E8A-4147-A177-3AD203B41FA5}">
                      <a16:colId xmlns:a16="http://schemas.microsoft.com/office/drawing/2014/main" val="20000"/>
                    </a:ext>
                  </a:extLst>
                </a:gridCol>
                <a:gridCol w="1979066">
                  <a:extLst>
                    <a:ext uri="{9D8B030D-6E8A-4147-A177-3AD203B41FA5}">
                      <a16:colId xmlns:a16="http://schemas.microsoft.com/office/drawing/2014/main" val="20001"/>
                    </a:ext>
                  </a:extLst>
                </a:gridCol>
              </a:tblGrid>
              <a:tr h="309118">
                <a:tc>
                  <a:txBody>
                    <a:bodyPr/>
                    <a:lstStyle/>
                    <a:p>
                      <a:pPr marL="228600" indent="-228600" algn="l">
                        <a:defRPr sz="1800"/>
                      </a:pPr>
                      <a:r>
                        <a:rPr sz="1000" b="1">
                          <a:latin typeface="+mj-lt"/>
                          <a:ea typeface="+mj-ea"/>
                          <a:cs typeface="+mj-cs"/>
                          <a:sym typeface="Verdana"/>
                        </a:rPr>
                        <a:t>Descr</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000" b="1">
                          <a:latin typeface="+mj-lt"/>
                          <a:ea typeface="+mj-ea"/>
                          <a:cs typeface="+mj-cs"/>
                          <a:sym typeface="Verdana"/>
                        </a:rPr>
                        <a:t>Price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0"/>
                  </a:ext>
                </a:extLst>
              </a:tr>
              <a:tr h="309118">
                <a:tc>
                  <a:txBody>
                    <a:bodyPr/>
                    <a:lstStyle/>
                    <a:p>
                      <a:pPr marL="228600" indent="-228600" algn="l">
                        <a:defRPr sz="1800"/>
                      </a:pPr>
                      <a:r>
                        <a:rPr sz="1000">
                          <a:latin typeface="+mj-lt"/>
                          <a:ea typeface="+mj-ea"/>
                          <a:cs typeface="+mj-cs"/>
                          <a:sym typeface="Verdana"/>
                        </a:rPr>
                        <a:t>Power Supply</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000">
                          <a:latin typeface="+mj-lt"/>
                          <a:ea typeface="+mj-ea"/>
                          <a:cs typeface="+mj-cs"/>
                          <a:sym typeface="Verdana"/>
                        </a:rPr>
                        <a:t>4000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309118">
                <a:tc>
                  <a:txBody>
                    <a:bodyPr/>
                    <a:lstStyle/>
                    <a:p>
                      <a:pPr marL="228600" indent="-228600" algn="l">
                        <a:defRPr sz="1800"/>
                      </a:pPr>
                      <a:r>
                        <a:rPr sz="1000">
                          <a:latin typeface="+mj-lt"/>
                          <a:ea typeface="+mj-ea"/>
                          <a:cs typeface="+mj-cs"/>
                          <a:sym typeface="Verdana"/>
                        </a:rPr>
                        <a:t>101-Keyboard</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000">
                          <a:latin typeface="+mj-lt"/>
                          <a:ea typeface="+mj-ea"/>
                          <a:cs typeface="+mj-cs"/>
                          <a:sym typeface="Verdana"/>
                        </a:rPr>
                        <a:t>2000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309118">
                <a:tc>
                  <a:txBody>
                    <a:bodyPr/>
                    <a:lstStyle/>
                    <a:p>
                      <a:pPr marL="228600" indent="-228600" algn="l">
                        <a:defRPr sz="1800"/>
                      </a:pPr>
                      <a:r>
                        <a:rPr sz="1000">
                          <a:latin typeface="+mj-lt"/>
                          <a:ea typeface="+mj-ea"/>
                          <a:cs typeface="+mj-cs"/>
                          <a:sym typeface="Verdana"/>
                        </a:rPr>
                        <a:t>Mouse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000">
                          <a:latin typeface="+mj-lt"/>
                          <a:ea typeface="+mj-ea"/>
                          <a:cs typeface="+mj-cs"/>
                          <a:sym typeface="Verdana"/>
                        </a:rPr>
                        <a:t>800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310695">
                <a:tc>
                  <a:txBody>
                    <a:bodyPr/>
                    <a:lstStyle/>
                    <a:p>
                      <a:pPr marL="228600" indent="-228600" algn="l">
                        <a:defRPr sz="1800"/>
                      </a:pPr>
                      <a:r>
                        <a:rPr sz="1000">
                          <a:latin typeface="+mj-lt"/>
                          <a:ea typeface="+mj-ea"/>
                          <a:cs typeface="+mj-cs"/>
                          <a:sym typeface="Verdana"/>
                        </a:rPr>
                        <a:t>MS-DOS 6.0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000">
                          <a:latin typeface="+mj-lt"/>
                          <a:ea typeface="+mj-ea"/>
                          <a:cs typeface="+mj-cs"/>
                          <a:sym typeface="Verdana"/>
                        </a:rPr>
                        <a:t>5000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384820">
                <a:tc>
                  <a:txBody>
                    <a:bodyPr/>
                    <a:lstStyle/>
                    <a:p>
                      <a:pPr marL="228600" indent="-228600" algn="l">
                        <a:defRPr sz="1800"/>
                      </a:pPr>
                      <a:r>
                        <a:rPr sz="1000">
                          <a:latin typeface="+mj-lt"/>
                          <a:ea typeface="+mj-ea"/>
                          <a:cs typeface="+mj-cs"/>
                          <a:sym typeface="Verdana"/>
                        </a:rPr>
                        <a:t>MS-Word 6.0</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marL="228600" indent="-228600" algn="l">
                        <a:defRPr sz="1800"/>
                      </a:pPr>
                      <a:r>
                        <a:rPr sz="1000">
                          <a:latin typeface="+mj-lt"/>
                          <a:ea typeface="+mj-ea"/>
                          <a:cs typeface="+mj-cs"/>
                          <a:sym typeface="Verdana"/>
                        </a:rPr>
                        <a:t>8000 </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bl>
          </a:graphicData>
        </a:graphic>
      </p:graphicFrame>
      <p:sp>
        <p:nvSpPr>
          <p:cNvPr id="1048"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54</a:t>
            </a:fld>
            <a:r>
              <a:t>￼</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
        <p:nvSpPr>
          <p:cNvPr id="1051" name="Google Shape;129;p2"/>
          <p:cNvSpPr txBox="1">
            <a:spLocks noGrp="1"/>
          </p:cNvSpPr>
          <p:nvPr>
            <p:ph type="title"/>
          </p:nvPr>
        </p:nvSpPr>
        <p:spPr>
          <a:xfrm>
            <a:off x="1981200" y="581025"/>
            <a:ext cx="8229600" cy="838200"/>
          </a:xfrm>
          <a:prstGeom prst="rect">
            <a:avLst/>
          </a:prstGeom>
        </p:spPr>
        <p:txBody>
          <a:bodyPr lIns="0" tIns="0" rIns="0" bIns="0" anchor="b"/>
          <a:lstStyle/>
          <a:p>
            <a:r>
              <a:t>Join</a:t>
            </a:r>
          </a:p>
        </p:txBody>
      </p:sp>
      <p:sp>
        <p:nvSpPr>
          <p:cNvPr id="1052"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236537" indent="-236537">
              <a:lnSpc>
                <a:spcPct val="100000"/>
              </a:lnSpc>
              <a:buClr>
                <a:srgbClr val="2F6B89"/>
              </a:buClr>
              <a:buSzPct val="100000"/>
              <a:buChar char="▪"/>
              <a:defRPr sz="1800">
                <a:solidFill>
                  <a:srgbClr val="000000"/>
                </a:solidFill>
              </a:defRPr>
            </a:pPr>
            <a:r>
              <a:t>Example:</a:t>
            </a:r>
          </a:p>
          <a:p>
            <a:pPr marL="236537" indent="-236537">
              <a:lnSpc>
                <a:spcPct val="100000"/>
              </a:lnSpc>
              <a:buClr>
                <a:srgbClr val="2F6B89"/>
              </a:buClr>
              <a:buFont typeface="Wingdings"/>
              <a:defRPr sz="1800">
                <a:solidFill>
                  <a:srgbClr val="000000"/>
                </a:solidFill>
              </a:defRPr>
            </a:pPr>
            <a:r>
              <a:t>ORD_AUG join CUSTOMERS (here, the common column is Cust#)</a:t>
            </a:r>
          </a:p>
        </p:txBody>
      </p:sp>
      <p:sp>
        <p:nvSpPr>
          <p:cNvPr id="1053" name="Core Java  | IBM Internal Use  |   Day 1    |  16-Jun-09"/>
          <p:cNvSpPr txBox="1"/>
          <p:nvPr/>
        </p:nvSpPr>
        <p:spPr>
          <a:xfrm>
            <a:off x="3200400" y="6534150"/>
            <a:ext cx="548640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400"/>
              </a:spcBef>
              <a:defRPr sz="800">
                <a:solidFill>
                  <a:srgbClr val="FFFFFF"/>
                </a:solidFill>
              </a:defRPr>
            </a:lvl1pPr>
          </a:lstStyle>
          <a:p>
            <a:r>
              <a:t>Core Java  | IBM Internal Use  |   Day 1    |  16-Jun-09  </a:t>
            </a:r>
          </a:p>
        </p:txBody>
      </p:sp>
      <p:pic>
        <p:nvPicPr>
          <p:cNvPr id="1054" name="D:\RDBMS\Oper_files\3_4_files\join.jpg" descr="D:\RDBMS\Oper_files\3_4_files\join.jpg"/>
          <p:cNvPicPr>
            <a:picLocks noChangeAspect="1"/>
          </p:cNvPicPr>
          <p:nvPr/>
        </p:nvPicPr>
        <p:blipFill>
          <a:blip r:embed="rId2">
            <a:extLst/>
          </a:blip>
          <a:stretch>
            <a:fillRect/>
          </a:stretch>
        </p:blipFill>
        <p:spPr>
          <a:xfrm>
            <a:off x="2057400" y="3429000"/>
            <a:ext cx="3502025" cy="1854200"/>
          </a:xfrm>
          <a:prstGeom prst="rect">
            <a:avLst/>
          </a:prstGeom>
          <a:ln w="3175">
            <a:solidFill>
              <a:srgbClr val="041696"/>
            </a:solidFill>
          </a:ln>
        </p:spPr>
      </p:pic>
      <p:graphicFrame>
        <p:nvGraphicFramePr>
          <p:cNvPr id="1055" name="Table"/>
          <p:cNvGraphicFramePr/>
          <p:nvPr/>
        </p:nvGraphicFramePr>
        <p:xfrm>
          <a:off x="6324600" y="3429000"/>
          <a:ext cx="3789360" cy="1815273"/>
        </p:xfrm>
        <a:graphic>
          <a:graphicData uri="http://schemas.openxmlformats.org/drawingml/2006/table">
            <a:tbl>
              <a:tblPr/>
              <a:tblGrid>
                <a:gridCol w="876537">
                  <a:extLst>
                    <a:ext uri="{9D8B030D-6E8A-4147-A177-3AD203B41FA5}">
                      <a16:colId xmlns:a16="http://schemas.microsoft.com/office/drawing/2014/main" val="20000"/>
                    </a:ext>
                  </a:extLst>
                </a:gridCol>
                <a:gridCol w="792680">
                  <a:extLst>
                    <a:ext uri="{9D8B030D-6E8A-4147-A177-3AD203B41FA5}">
                      <a16:colId xmlns:a16="http://schemas.microsoft.com/office/drawing/2014/main" val="20001"/>
                    </a:ext>
                  </a:extLst>
                </a:gridCol>
                <a:gridCol w="547440">
                  <a:extLst>
                    <a:ext uri="{9D8B030D-6E8A-4147-A177-3AD203B41FA5}">
                      <a16:colId xmlns:a16="http://schemas.microsoft.com/office/drawing/2014/main" val="20002"/>
                    </a:ext>
                  </a:extLst>
                </a:gridCol>
                <a:gridCol w="876537">
                  <a:extLst>
                    <a:ext uri="{9D8B030D-6E8A-4147-A177-3AD203B41FA5}">
                      <a16:colId xmlns:a16="http://schemas.microsoft.com/office/drawing/2014/main" val="20003"/>
                    </a:ext>
                  </a:extLst>
                </a:gridCol>
                <a:gridCol w="696166">
                  <a:extLst>
                    <a:ext uri="{9D8B030D-6E8A-4147-A177-3AD203B41FA5}">
                      <a16:colId xmlns:a16="http://schemas.microsoft.com/office/drawing/2014/main" val="20004"/>
                    </a:ext>
                  </a:extLst>
                </a:gridCol>
              </a:tblGrid>
              <a:tr h="408940">
                <a:tc>
                  <a:txBody>
                    <a:bodyPr/>
                    <a:lstStyle/>
                    <a:p>
                      <a:pPr algn="l">
                        <a:defRPr sz="1800"/>
                      </a:pPr>
                      <a:r>
                        <a:rPr sz="1000" b="1">
                          <a:latin typeface="+mj-lt"/>
                          <a:ea typeface="+mj-ea"/>
                          <a:cs typeface="+mj-cs"/>
                          <a:sym typeface="Verdana"/>
                        </a:rPr>
                        <a:t>Ord# </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b="1">
                          <a:latin typeface="+mj-lt"/>
                          <a:ea typeface="+mj-ea"/>
                          <a:cs typeface="+mj-cs"/>
                          <a:sym typeface="Verdana"/>
                        </a:rPr>
                        <a:t>OrdDate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b="1">
                          <a:latin typeface="+mj-lt"/>
                          <a:ea typeface="+mj-ea"/>
                          <a:cs typeface="+mj-cs"/>
                          <a:sym typeface="Verdana"/>
                        </a:rPr>
                        <a:t>Cust#</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b="1">
                          <a:latin typeface="+mj-lt"/>
                          <a:ea typeface="+mj-ea"/>
                          <a:cs typeface="+mj-cs"/>
                          <a:sym typeface="Verdana"/>
                        </a:rPr>
                        <a:t>CustNames</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b="1">
                          <a:latin typeface="+mj-lt"/>
                          <a:ea typeface="+mj-ea"/>
                          <a:cs typeface="+mj-cs"/>
                          <a:sym typeface="Verdana"/>
                        </a:rPr>
                        <a:t>City</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0"/>
                  </a:ext>
                </a:extLst>
              </a:tr>
              <a:tr h="256540">
                <a:tc>
                  <a:txBody>
                    <a:bodyPr/>
                    <a:lstStyle/>
                    <a:p>
                      <a:pPr algn="l">
                        <a:defRPr sz="1800"/>
                      </a:pPr>
                      <a:r>
                        <a:rPr sz="1000">
                          <a:latin typeface="+mj-lt"/>
                          <a:ea typeface="+mj-ea"/>
                          <a:cs typeface="+mj-cs"/>
                          <a:sym typeface="Verdana"/>
                        </a:rPr>
                        <a:t>101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02-08-94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Srinivasan</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Madras</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256540">
                <a:tc>
                  <a:txBody>
                    <a:bodyPr/>
                    <a:lstStyle/>
                    <a:p>
                      <a:pPr algn="l">
                        <a:defRPr sz="1800"/>
                      </a:pPr>
                      <a:r>
                        <a:rPr sz="1000">
                          <a:latin typeface="+mj-lt"/>
                          <a:ea typeface="+mj-ea"/>
                          <a:cs typeface="+mj-cs"/>
                          <a:sym typeface="Verdana"/>
                        </a:rPr>
                        <a:t>102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11-08-94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Gupta</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Delhi</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256540">
                <a:tc>
                  <a:txBody>
                    <a:bodyPr/>
                    <a:lstStyle/>
                    <a:p>
                      <a:pPr algn="l">
                        <a:defRPr sz="1800"/>
                      </a:pPr>
                      <a:r>
                        <a:rPr sz="1000">
                          <a:latin typeface="+mj-lt"/>
                          <a:ea typeface="+mj-ea"/>
                          <a:cs typeface="+mj-cs"/>
                          <a:sym typeface="Verdana"/>
                        </a:rPr>
                        <a:t>103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21-08-94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Gupta</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Delhi</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256540">
                <a:tc>
                  <a:txBody>
                    <a:bodyPr/>
                    <a:lstStyle/>
                    <a:p>
                      <a:pPr algn="l">
                        <a:defRPr sz="1800"/>
                      </a:pPr>
                      <a:r>
                        <a:rPr sz="1000">
                          <a:latin typeface="+mj-lt"/>
                          <a:ea typeface="+mj-ea"/>
                          <a:cs typeface="+mj-cs"/>
                          <a:sym typeface="Verdana"/>
                        </a:rPr>
                        <a:t>104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28-08-94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Srinivasan</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Madras</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380173">
                <a:tc>
                  <a:txBody>
                    <a:bodyPr/>
                    <a:lstStyle/>
                    <a:p>
                      <a:pPr algn="l">
                        <a:defRPr sz="1800"/>
                      </a:pPr>
                      <a:r>
                        <a:rPr sz="1000">
                          <a:latin typeface="+mj-lt"/>
                          <a:ea typeface="+mj-ea"/>
                          <a:cs typeface="+mj-cs"/>
                          <a:sym typeface="Verdana"/>
                        </a:rPr>
                        <a:t>105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30-08-94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Apte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Bombay</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bl>
          </a:graphicData>
        </a:graphic>
      </p:graphicFrame>
      <p:sp>
        <p:nvSpPr>
          <p:cNvPr id="1056"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55</a:t>
            </a:fld>
            <a:r>
              <a:t>￼</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56</a:t>
            </a:fld>
            <a:endParaRPr/>
          </a:p>
        </p:txBody>
      </p:sp>
      <p:sp>
        <p:nvSpPr>
          <p:cNvPr id="1059" name="Google Shape;129;p2"/>
          <p:cNvSpPr txBox="1">
            <a:spLocks noGrp="1"/>
          </p:cNvSpPr>
          <p:nvPr>
            <p:ph type="title"/>
          </p:nvPr>
        </p:nvSpPr>
        <p:spPr>
          <a:xfrm>
            <a:off x="1981200" y="581025"/>
            <a:ext cx="8229600" cy="838200"/>
          </a:xfrm>
          <a:prstGeom prst="rect">
            <a:avLst/>
          </a:prstGeom>
        </p:spPr>
        <p:txBody>
          <a:bodyPr lIns="0" tIns="0" rIns="0" bIns="0" anchor="b"/>
          <a:lstStyle/>
          <a:p>
            <a:r>
              <a:t>Product</a:t>
            </a:r>
          </a:p>
        </p:txBody>
      </p:sp>
      <p:sp>
        <p:nvSpPr>
          <p:cNvPr id="1060" name="Google Shape;128;p2"/>
          <p:cNvSpPr txBox="1">
            <a:spLocks noGrp="1"/>
          </p:cNvSpPr>
          <p:nvPr>
            <p:ph type="body" idx="1"/>
          </p:nvPr>
        </p:nvSpPr>
        <p:spPr>
          <a:xfrm>
            <a:off x="1981200" y="1987550"/>
            <a:ext cx="8229600" cy="4138613"/>
          </a:xfrm>
          <a:prstGeom prst="rect">
            <a:avLst/>
          </a:prstGeom>
        </p:spPr>
        <p:txBody>
          <a:bodyPr lIns="45719" tIns="45719" rIns="45719" bIns="45719"/>
          <a:lstStyle>
            <a:lvl1pPr marL="236537" indent="-236537">
              <a:lnSpc>
                <a:spcPct val="100000"/>
              </a:lnSpc>
              <a:buClr>
                <a:srgbClr val="2F6B89"/>
              </a:buClr>
              <a:buSzPct val="100000"/>
              <a:buChar char="▪"/>
              <a:defRPr sz="1800">
                <a:solidFill>
                  <a:srgbClr val="000000"/>
                </a:solidFill>
              </a:defRPr>
            </a:lvl1pPr>
          </a:lstStyle>
          <a:p>
            <a:r>
              <a:t>To obtain all possible combination of tuples from two relations. </a:t>
            </a:r>
          </a:p>
        </p:txBody>
      </p:sp>
      <p:sp>
        <p:nvSpPr>
          <p:cNvPr id="1061" name="Core Java  | IBM Internal Use  |   Day 1    |  16-Jun-09"/>
          <p:cNvSpPr txBox="1"/>
          <p:nvPr/>
        </p:nvSpPr>
        <p:spPr>
          <a:xfrm>
            <a:off x="3200400" y="6534150"/>
            <a:ext cx="548640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400"/>
              </a:spcBef>
              <a:defRPr sz="800">
                <a:solidFill>
                  <a:srgbClr val="FFFFFF"/>
                </a:solidFill>
              </a:defRPr>
            </a:lvl1pPr>
          </a:lstStyle>
          <a:p>
            <a:r>
              <a:t>Core Java  | IBM Internal Use  |   Day 1    |  16-Jun-09  </a:t>
            </a:r>
          </a:p>
        </p:txBody>
      </p:sp>
      <p:pic>
        <p:nvPicPr>
          <p:cNvPr id="1062" name="D:\RDBMS\Oper_files\3_4_files\product.jpg" descr="D:\RDBMS\Oper_files\3_4_files\product.jpg"/>
          <p:cNvPicPr>
            <a:picLocks noChangeAspect="1"/>
          </p:cNvPicPr>
          <p:nvPr/>
        </p:nvPicPr>
        <p:blipFill>
          <a:blip r:embed="rId2">
            <a:extLst/>
          </a:blip>
          <a:stretch>
            <a:fillRect/>
          </a:stretch>
        </p:blipFill>
        <p:spPr>
          <a:xfrm>
            <a:off x="2133600" y="3333750"/>
            <a:ext cx="3048000" cy="2076450"/>
          </a:xfrm>
          <a:prstGeom prst="rect">
            <a:avLst/>
          </a:prstGeom>
          <a:ln w="3175">
            <a:solidFill>
              <a:srgbClr val="041696"/>
            </a:solidFill>
          </a:ln>
        </p:spPr>
      </p:pic>
      <p:graphicFrame>
        <p:nvGraphicFramePr>
          <p:cNvPr id="1063" name="Table"/>
          <p:cNvGraphicFramePr/>
          <p:nvPr/>
        </p:nvGraphicFramePr>
        <p:xfrm>
          <a:off x="5486400" y="3352800"/>
          <a:ext cx="5130853" cy="2079040"/>
        </p:xfrm>
        <a:graphic>
          <a:graphicData uri="http://schemas.openxmlformats.org/drawingml/2006/table">
            <a:tbl>
              <a:tblPr/>
              <a:tblGrid>
                <a:gridCol w="649840">
                  <a:extLst>
                    <a:ext uri="{9D8B030D-6E8A-4147-A177-3AD203B41FA5}">
                      <a16:colId xmlns:a16="http://schemas.microsoft.com/office/drawing/2014/main" val="20000"/>
                    </a:ext>
                  </a:extLst>
                </a:gridCol>
                <a:gridCol w="846659">
                  <a:extLst>
                    <a:ext uri="{9D8B030D-6E8A-4147-A177-3AD203B41FA5}">
                      <a16:colId xmlns:a16="http://schemas.microsoft.com/office/drawing/2014/main" val="20001"/>
                    </a:ext>
                  </a:extLst>
                </a:gridCol>
                <a:gridCol w="829692">
                  <a:extLst>
                    <a:ext uri="{9D8B030D-6E8A-4147-A177-3AD203B41FA5}">
                      <a16:colId xmlns:a16="http://schemas.microsoft.com/office/drawing/2014/main" val="20002"/>
                    </a:ext>
                  </a:extLst>
                </a:gridCol>
                <a:gridCol w="912830">
                  <a:extLst>
                    <a:ext uri="{9D8B030D-6E8A-4147-A177-3AD203B41FA5}">
                      <a16:colId xmlns:a16="http://schemas.microsoft.com/office/drawing/2014/main" val="20003"/>
                    </a:ext>
                  </a:extLst>
                </a:gridCol>
                <a:gridCol w="1007846">
                  <a:extLst>
                    <a:ext uri="{9D8B030D-6E8A-4147-A177-3AD203B41FA5}">
                      <a16:colId xmlns:a16="http://schemas.microsoft.com/office/drawing/2014/main" val="20004"/>
                    </a:ext>
                  </a:extLst>
                </a:gridCol>
                <a:gridCol w="883986">
                  <a:extLst>
                    <a:ext uri="{9D8B030D-6E8A-4147-A177-3AD203B41FA5}">
                      <a16:colId xmlns:a16="http://schemas.microsoft.com/office/drawing/2014/main" val="20005"/>
                    </a:ext>
                  </a:extLst>
                </a:gridCol>
              </a:tblGrid>
              <a:tr h="259880">
                <a:tc>
                  <a:txBody>
                    <a:bodyPr/>
                    <a:lstStyle/>
                    <a:p>
                      <a:pPr algn="l">
                        <a:defRPr sz="1800"/>
                      </a:pPr>
                      <a:r>
                        <a:rPr sz="1000" b="1">
                          <a:latin typeface="+mj-lt"/>
                          <a:ea typeface="+mj-ea"/>
                          <a:cs typeface="+mj-cs"/>
                          <a:sym typeface="Verdana"/>
                        </a:rPr>
                        <a:t>Ord#</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b="1">
                          <a:latin typeface="+mj-lt"/>
                          <a:ea typeface="+mj-ea"/>
                          <a:cs typeface="+mj-cs"/>
                          <a:sym typeface="Verdana"/>
                        </a:rPr>
                        <a:t>OrdDate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b="1">
                          <a:latin typeface="+mj-lt"/>
                          <a:ea typeface="+mj-ea"/>
                          <a:cs typeface="+mj-cs"/>
                          <a:sym typeface="Verdana"/>
                        </a:rPr>
                        <a:t>O.Cust#</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b="1">
                          <a:latin typeface="+mj-lt"/>
                          <a:ea typeface="+mj-ea"/>
                          <a:cs typeface="+mj-cs"/>
                          <a:sym typeface="Verdana"/>
                        </a:rPr>
                        <a:t>C.Cust#</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b="1">
                          <a:latin typeface="+mj-lt"/>
                          <a:ea typeface="+mj-ea"/>
                          <a:cs typeface="+mj-cs"/>
                          <a:sym typeface="Verdana"/>
                        </a:rPr>
                        <a:t>CustName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b="1">
                          <a:latin typeface="+mj-lt"/>
                          <a:ea typeface="+mj-ea"/>
                          <a:cs typeface="+mj-cs"/>
                          <a:sym typeface="Verdana"/>
                        </a:rPr>
                        <a:t>City</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0"/>
                  </a:ext>
                </a:extLst>
              </a:tr>
              <a:tr h="259880">
                <a:tc>
                  <a:txBody>
                    <a:bodyPr/>
                    <a:lstStyle/>
                    <a:p>
                      <a:pPr algn="l">
                        <a:defRPr sz="1800"/>
                      </a:pPr>
                      <a:r>
                        <a:rPr sz="1000">
                          <a:latin typeface="+mj-lt"/>
                          <a:ea typeface="+mj-ea"/>
                          <a:cs typeface="+mj-cs"/>
                          <a:sym typeface="Verdana"/>
                        </a:rPr>
                        <a:t>101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02-08-94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Shah</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Bombay</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259880">
                <a:tc>
                  <a:txBody>
                    <a:bodyPr/>
                    <a:lstStyle/>
                    <a:p>
                      <a:pPr algn="l">
                        <a:defRPr sz="1800"/>
                      </a:pPr>
                      <a:r>
                        <a:rPr sz="1000">
                          <a:latin typeface="+mj-lt"/>
                          <a:ea typeface="+mj-ea"/>
                          <a:cs typeface="+mj-cs"/>
                          <a:sym typeface="Verdana"/>
                        </a:rPr>
                        <a:t>101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02-08-94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Srinivasan</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Madras</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259880">
                <a:tc>
                  <a:txBody>
                    <a:bodyPr/>
                    <a:lstStyle/>
                    <a:p>
                      <a:pPr algn="l">
                        <a:defRPr sz="1800"/>
                      </a:pPr>
                      <a:r>
                        <a:rPr sz="1000">
                          <a:latin typeface="+mj-lt"/>
                          <a:ea typeface="+mj-ea"/>
                          <a:cs typeface="+mj-cs"/>
                          <a:sym typeface="Verdana"/>
                        </a:rPr>
                        <a:t>101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02-08-94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Gupta</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Delhi</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259880">
                <a:tc>
                  <a:txBody>
                    <a:bodyPr/>
                    <a:lstStyle/>
                    <a:p>
                      <a:pPr algn="l">
                        <a:defRPr sz="1800"/>
                      </a:pPr>
                      <a:r>
                        <a:rPr sz="1000">
                          <a:latin typeface="+mj-lt"/>
                          <a:ea typeface="+mj-ea"/>
                          <a:cs typeface="+mj-cs"/>
                          <a:sym typeface="Verdana"/>
                        </a:rPr>
                        <a:t>101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02-08-94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Banerjee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Calcutta</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259880">
                <a:tc>
                  <a:txBody>
                    <a:bodyPr/>
                    <a:lstStyle/>
                    <a:p>
                      <a:pPr algn="l">
                        <a:defRPr sz="1800"/>
                      </a:pPr>
                      <a:r>
                        <a:rPr sz="1000">
                          <a:latin typeface="+mj-lt"/>
                          <a:ea typeface="+mj-ea"/>
                          <a:cs typeface="+mj-cs"/>
                          <a:sym typeface="Verdana"/>
                        </a:rPr>
                        <a:t>101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02-08-94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Apte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Bombay</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259880">
                <a:tc>
                  <a:txBody>
                    <a:bodyPr/>
                    <a:lstStyle/>
                    <a:p>
                      <a:pPr algn="l">
                        <a:defRPr sz="1800"/>
                      </a:pPr>
                      <a:r>
                        <a:rPr sz="1000">
                          <a:latin typeface="+mj-lt"/>
                          <a:ea typeface="+mj-ea"/>
                          <a:cs typeface="+mj-cs"/>
                          <a:sym typeface="Verdana"/>
                        </a:rPr>
                        <a:t>102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11-08-94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Shah</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Bombay</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259880">
                <a:tc>
                  <a:txBody>
                    <a:bodyPr/>
                    <a:lstStyle/>
                    <a:p>
                      <a:pPr algn="l">
                        <a:defRPr sz="1800"/>
                      </a:pPr>
                      <a:r>
                        <a:rPr sz="1000">
                          <a:latin typeface="+mj-lt"/>
                          <a:ea typeface="+mj-ea"/>
                          <a:cs typeface="+mj-cs"/>
                          <a:sym typeface="Verdana"/>
                        </a:rPr>
                        <a:t>102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11-08-94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002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Srinivasan</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defRPr sz="1800"/>
                      </a:pPr>
                      <a:r>
                        <a:rPr sz="1000">
                          <a:latin typeface="+mj-lt"/>
                          <a:ea typeface="+mj-ea"/>
                          <a:cs typeface="+mj-cs"/>
                          <a:sym typeface="Verdana"/>
                        </a:rPr>
                        <a:t>Madras</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7"/>
                  </a:ext>
                </a:extLst>
              </a:tr>
            </a:tbl>
          </a:graphicData>
        </a:graphic>
      </p:graphicFrame>
      <p:sp>
        <p:nvSpPr>
          <p:cNvPr id="1064"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56</a:t>
            </a:fld>
            <a:r>
              <a: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57</a:t>
            </a:fld>
            <a:endParaRPr/>
          </a:p>
        </p:txBody>
      </p:sp>
      <p:sp>
        <p:nvSpPr>
          <p:cNvPr id="1067" name="Google Shape;129;p2"/>
          <p:cNvSpPr txBox="1">
            <a:spLocks noGrp="1"/>
          </p:cNvSpPr>
          <p:nvPr>
            <p:ph type="title"/>
          </p:nvPr>
        </p:nvSpPr>
        <p:spPr>
          <a:xfrm>
            <a:off x="1981200" y="581025"/>
            <a:ext cx="8229600" cy="838200"/>
          </a:xfrm>
          <a:prstGeom prst="rect">
            <a:avLst/>
          </a:prstGeom>
        </p:spPr>
        <p:txBody>
          <a:bodyPr lIns="0" tIns="0" rIns="0" bIns="0" anchor="b"/>
          <a:lstStyle/>
          <a:p>
            <a:r>
              <a:t>Tables</a:t>
            </a:r>
          </a:p>
        </p:txBody>
      </p:sp>
      <p:sp>
        <p:nvSpPr>
          <p:cNvPr id="1068" name="Google Shape;128;p2"/>
          <p:cNvSpPr txBox="1">
            <a:spLocks noGrp="1"/>
          </p:cNvSpPr>
          <p:nvPr>
            <p:ph type="body" idx="1"/>
          </p:nvPr>
        </p:nvSpPr>
        <p:spPr>
          <a:xfrm>
            <a:off x="1981200" y="1987550"/>
            <a:ext cx="8229600" cy="4138613"/>
          </a:xfrm>
          <a:prstGeom prst="rect">
            <a:avLst/>
          </a:prstGeom>
        </p:spPr>
        <p:txBody>
          <a:bodyPr lIns="45719" tIns="45719" rIns="45719" bIns="45719"/>
          <a:lstStyle>
            <a:lvl1pPr marL="236537" indent="-236537">
              <a:lnSpc>
                <a:spcPct val="100000"/>
              </a:lnSpc>
              <a:buClr>
                <a:srgbClr val="2F6B89"/>
              </a:buClr>
              <a:buSzPct val="100000"/>
              <a:buChar char="▪"/>
              <a:defRPr sz="1800">
                <a:solidFill>
                  <a:srgbClr val="000000"/>
                </a:solidFill>
              </a:defRPr>
            </a:lvl1pPr>
          </a:lstStyle>
          <a:p>
            <a:r>
              <a:t>These are the reference tables on which the next operations will be performed.</a:t>
            </a:r>
          </a:p>
        </p:txBody>
      </p:sp>
      <p:sp>
        <p:nvSpPr>
          <p:cNvPr id="1069" name="Core Java  | IBM Internal Use  |   Day 1    |  16-Jun-09"/>
          <p:cNvSpPr txBox="1"/>
          <p:nvPr/>
        </p:nvSpPr>
        <p:spPr>
          <a:xfrm>
            <a:off x="3200400" y="6534150"/>
            <a:ext cx="548640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400"/>
              </a:spcBef>
              <a:defRPr sz="800">
                <a:solidFill>
                  <a:srgbClr val="FFFFFF"/>
                </a:solidFill>
              </a:defRPr>
            </a:lvl1pPr>
          </a:lstStyle>
          <a:p>
            <a:r>
              <a:t>Core Java  | IBM Internal Use  |   Day 1    |  16-Jun-09  </a:t>
            </a:r>
          </a:p>
        </p:txBody>
      </p:sp>
      <p:graphicFrame>
        <p:nvGraphicFramePr>
          <p:cNvPr id="1070" name="Table"/>
          <p:cNvGraphicFramePr/>
          <p:nvPr/>
        </p:nvGraphicFramePr>
        <p:xfrm>
          <a:off x="2819400" y="3200400"/>
          <a:ext cx="2409824" cy="2562219"/>
        </p:xfrm>
        <a:graphic>
          <a:graphicData uri="http://schemas.openxmlformats.org/drawingml/2006/table">
            <a:tbl>
              <a:tblPr/>
              <a:tblGrid>
                <a:gridCol w="1204912">
                  <a:extLst>
                    <a:ext uri="{9D8B030D-6E8A-4147-A177-3AD203B41FA5}">
                      <a16:colId xmlns:a16="http://schemas.microsoft.com/office/drawing/2014/main" val="20000"/>
                    </a:ext>
                  </a:extLst>
                </a:gridCol>
                <a:gridCol w="1204912">
                  <a:extLst>
                    <a:ext uri="{9D8B030D-6E8A-4147-A177-3AD203B41FA5}">
                      <a16:colId xmlns:a16="http://schemas.microsoft.com/office/drawing/2014/main" val="20001"/>
                    </a:ext>
                  </a:extLst>
                </a:gridCol>
              </a:tblGrid>
              <a:tr h="365807">
                <a:tc>
                  <a:txBody>
                    <a:bodyPr/>
                    <a:lstStyle/>
                    <a:p>
                      <a:pPr algn="l">
                        <a:spcBef>
                          <a:spcPts val="600"/>
                        </a:spcBef>
                        <a:defRPr sz="1800"/>
                      </a:pPr>
                      <a:r>
                        <a:rPr sz="1600">
                          <a:latin typeface="+mj-lt"/>
                          <a:ea typeface="+mj-ea"/>
                          <a:cs typeface="+mj-cs"/>
                          <a:sym typeface="Verdana"/>
                        </a:rPr>
                        <a:t>Emp_no</a:t>
                      </a:r>
                    </a:p>
                  </a:txBody>
                  <a:tcPr marL="45720" marR="45720" horzOverflow="overflow">
                    <a:lnL w="25400">
                      <a:solidFill>
                        <a:srgbClr val="000000"/>
                      </a:solidFill>
                    </a:lnL>
                    <a:lnR w="12700">
                      <a:solidFill>
                        <a:srgbClr val="000000"/>
                      </a:solidFill>
                    </a:lnR>
                    <a:lnT w="254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E_Name</a:t>
                      </a:r>
                    </a:p>
                  </a:txBody>
                  <a:tcPr marL="45720" marR="45720" horzOverflow="overflow">
                    <a:lnL w="12700">
                      <a:solidFill>
                        <a:srgbClr val="000000"/>
                      </a:solidFill>
                    </a:lnL>
                    <a:lnR w="25400">
                      <a:solidFill>
                        <a:srgbClr val="000000"/>
                      </a:solidFill>
                    </a:lnR>
                    <a:lnT w="25400">
                      <a:solidFill>
                        <a:srgbClr val="000000"/>
                      </a:solidFill>
                    </a:lnT>
                    <a:lnB w="12700">
                      <a:solidFill>
                        <a:srgbClr val="000000"/>
                      </a:solidFill>
                    </a:lnB>
                    <a:noFill/>
                  </a:tcPr>
                </a:tc>
                <a:extLst>
                  <a:ext uri="{0D108BD9-81ED-4DB2-BD59-A6C34878D82A}">
                    <a16:rowId xmlns:a16="http://schemas.microsoft.com/office/drawing/2014/main" val="10000"/>
                  </a:ext>
                </a:extLst>
              </a:tr>
              <a:tr h="365807">
                <a:tc>
                  <a:txBody>
                    <a:bodyPr/>
                    <a:lstStyle/>
                    <a:p>
                      <a:pPr algn="l">
                        <a:spcBef>
                          <a:spcPts val="600"/>
                        </a:spcBef>
                        <a:defRPr sz="1800"/>
                      </a:pPr>
                      <a:r>
                        <a:rPr sz="1600">
                          <a:latin typeface="+mj-lt"/>
                          <a:ea typeface="+mj-ea"/>
                          <a:cs typeface="+mj-cs"/>
                          <a:sym typeface="Verdana"/>
                        </a:rPr>
                        <a:t>1</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Jones</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365807">
                <a:tc>
                  <a:txBody>
                    <a:bodyPr/>
                    <a:lstStyle/>
                    <a:p>
                      <a:pPr algn="l">
                        <a:spcBef>
                          <a:spcPts val="600"/>
                        </a:spcBef>
                        <a:defRPr sz="1800"/>
                      </a:pPr>
                      <a:r>
                        <a:rPr sz="1600">
                          <a:latin typeface="+mj-lt"/>
                          <a:ea typeface="+mj-ea"/>
                          <a:cs typeface="+mj-cs"/>
                          <a:sym typeface="Verdana"/>
                        </a:rPr>
                        <a:t>3</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Smith</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367377">
                <a:tc>
                  <a:txBody>
                    <a:bodyPr/>
                    <a:lstStyle/>
                    <a:p>
                      <a:pPr algn="l">
                        <a:spcBef>
                          <a:spcPts val="600"/>
                        </a:spcBef>
                        <a:defRPr sz="1800"/>
                      </a:pPr>
                      <a:r>
                        <a:rPr sz="1600">
                          <a:latin typeface="+mj-lt"/>
                          <a:ea typeface="+mj-ea"/>
                          <a:cs typeface="+mj-cs"/>
                          <a:sym typeface="Verdana"/>
                        </a:rPr>
                        <a:t>4</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Lalonde</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365807">
                <a:tc>
                  <a:txBody>
                    <a:bodyPr/>
                    <a:lstStyle/>
                    <a:p>
                      <a:pPr algn="l">
                        <a:spcBef>
                          <a:spcPts val="600"/>
                        </a:spcBef>
                        <a:defRPr sz="1800"/>
                      </a:pPr>
                      <a:r>
                        <a:rPr sz="1600">
                          <a:latin typeface="+mj-lt"/>
                          <a:ea typeface="+mj-ea"/>
                          <a:cs typeface="+mj-cs"/>
                          <a:sym typeface="Verdana"/>
                        </a:rPr>
                        <a:t>7</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Evan</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365807">
                <a:tc>
                  <a:txBody>
                    <a:bodyPr/>
                    <a:lstStyle/>
                    <a:p>
                      <a:pPr algn="l">
                        <a:spcBef>
                          <a:spcPts val="600"/>
                        </a:spcBef>
                        <a:defRPr sz="1800"/>
                      </a:pPr>
                      <a:r>
                        <a:rPr sz="1600">
                          <a:latin typeface="+mj-lt"/>
                          <a:ea typeface="+mj-ea"/>
                          <a:cs typeface="+mj-cs"/>
                          <a:sym typeface="Verdana"/>
                        </a:rPr>
                        <a:t>10</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Drew</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365807">
                <a:tc>
                  <a:txBody>
                    <a:bodyPr/>
                    <a:lstStyle/>
                    <a:p>
                      <a:pPr algn="l">
                        <a:spcBef>
                          <a:spcPts val="600"/>
                        </a:spcBef>
                        <a:defRPr sz="1800"/>
                      </a:pPr>
                      <a:r>
                        <a:rPr sz="1600">
                          <a:latin typeface="+mj-lt"/>
                          <a:ea typeface="+mj-ea"/>
                          <a:cs typeface="+mj-cs"/>
                          <a:sym typeface="Verdana"/>
                        </a:rPr>
                        <a:t>12</a:t>
                      </a:r>
                    </a:p>
                  </a:txBody>
                  <a:tcPr marL="45720" marR="45720" horzOverflow="overflow">
                    <a:lnL w="25400">
                      <a:solidFill>
                        <a:srgbClr val="000000"/>
                      </a:solidFill>
                    </a:lnL>
                    <a:lnR w="12700">
                      <a:solidFill>
                        <a:srgbClr val="000000"/>
                      </a:solidFill>
                    </a:lnR>
                    <a:lnT w="12700">
                      <a:solidFill>
                        <a:srgbClr val="000000"/>
                      </a:solidFill>
                    </a:lnT>
                    <a:lnB w="25400">
                      <a:solidFill>
                        <a:srgbClr val="000000"/>
                      </a:solidFill>
                    </a:lnB>
                    <a:noFill/>
                  </a:tcPr>
                </a:tc>
                <a:tc>
                  <a:txBody>
                    <a:bodyPr/>
                    <a:lstStyle/>
                    <a:p>
                      <a:pPr algn="l">
                        <a:spcBef>
                          <a:spcPts val="600"/>
                        </a:spcBef>
                        <a:defRPr sz="1800"/>
                      </a:pPr>
                      <a:r>
                        <a:rPr sz="1600">
                          <a:latin typeface="+mj-lt"/>
                          <a:ea typeface="+mj-ea"/>
                          <a:cs typeface="+mj-cs"/>
                          <a:sym typeface="Verdana"/>
                        </a:rPr>
                        <a:t>Smith</a:t>
                      </a:r>
                    </a:p>
                  </a:txBody>
                  <a:tcPr marL="45720" marR="45720" horzOverflow="overflow">
                    <a:lnL w="12700">
                      <a:solidFill>
                        <a:srgbClr val="000000"/>
                      </a:solidFill>
                    </a:lnL>
                    <a:lnR w="25400">
                      <a:solidFill>
                        <a:srgbClr val="000000"/>
                      </a:solidFill>
                    </a:lnR>
                    <a:lnT w="12700">
                      <a:solidFill>
                        <a:srgbClr val="000000"/>
                      </a:solidFill>
                    </a:lnT>
                    <a:lnB w="25400">
                      <a:solidFill>
                        <a:srgbClr val="000000"/>
                      </a:solidFill>
                    </a:lnB>
                    <a:noFill/>
                  </a:tcPr>
                </a:tc>
                <a:extLst>
                  <a:ext uri="{0D108BD9-81ED-4DB2-BD59-A6C34878D82A}">
                    <a16:rowId xmlns:a16="http://schemas.microsoft.com/office/drawing/2014/main" val="10006"/>
                  </a:ext>
                </a:extLst>
              </a:tr>
            </a:tbl>
          </a:graphicData>
        </a:graphic>
      </p:graphicFrame>
      <p:graphicFrame>
        <p:nvGraphicFramePr>
          <p:cNvPr id="1071" name="Table"/>
          <p:cNvGraphicFramePr/>
          <p:nvPr/>
        </p:nvGraphicFramePr>
        <p:xfrm>
          <a:off x="6477000" y="3429000"/>
          <a:ext cx="2943224" cy="2060574"/>
        </p:xfrm>
        <a:graphic>
          <a:graphicData uri="http://schemas.openxmlformats.org/drawingml/2006/table">
            <a:tbl>
              <a:tblPr/>
              <a:tblGrid>
                <a:gridCol w="1471612">
                  <a:extLst>
                    <a:ext uri="{9D8B030D-6E8A-4147-A177-3AD203B41FA5}">
                      <a16:colId xmlns:a16="http://schemas.microsoft.com/office/drawing/2014/main" val="20000"/>
                    </a:ext>
                  </a:extLst>
                </a:gridCol>
                <a:gridCol w="1471612">
                  <a:extLst>
                    <a:ext uri="{9D8B030D-6E8A-4147-A177-3AD203B41FA5}">
                      <a16:colId xmlns:a16="http://schemas.microsoft.com/office/drawing/2014/main" val="20001"/>
                    </a:ext>
                  </a:extLst>
                </a:gridCol>
              </a:tblGrid>
              <a:tr h="421196">
                <a:tc>
                  <a:txBody>
                    <a:bodyPr/>
                    <a:lstStyle/>
                    <a:p>
                      <a:pPr algn="l">
                        <a:spcBef>
                          <a:spcPts val="600"/>
                        </a:spcBef>
                        <a:defRPr sz="1800"/>
                      </a:pPr>
                      <a:r>
                        <a:rPr sz="1600">
                          <a:latin typeface="+mj-lt"/>
                          <a:ea typeface="+mj-ea"/>
                          <a:cs typeface="+mj-cs"/>
                          <a:sym typeface="Verdana"/>
                        </a:rPr>
                        <a:t>Emp_no</a:t>
                      </a:r>
                    </a:p>
                  </a:txBody>
                  <a:tcPr marL="45720" marR="45720" horzOverflow="overflow">
                    <a:lnL w="25400">
                      <a:solidFill>
                        <a:srgbClr val="000000"/>
                      </a:solidFill>
                    </a:lnL>
                    <a:lnR w="12700">
                      <a:solidFill>
                        <a:srgbClr val="000000"/>
                      </a:solidFill>
                    </a:lnR>
                    <a:lnT w="254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E_Name</a:t>
                      </a:r>
                    </a:p>
                  </a:txBody>
                  <a:tcPr marL="45720" marR="45720" horzOverflow="overflow">
                    <a:lnL w="12700">
                      <a:solidFill>
                        <a:srgbClr val="000000"/>
                      </a:solidFill>
                    </a:lnL>
                    <a:lnR w="25400">
                      <a:solidFill>
                        <a:srgbClr val="000000"/>
                      </a:solidFill>
                    </a:lnR>
                    <a:lnT w="25400">
                      <a:solidFill>
                        <a:srgbClr val="000000"/>
                      </a:solidFill>
                    </a:lnT>
                    <a:lnB w="12700">
                      <a:solidFill>
                        <a:srgbClr val="000000"/>
                      </a:solidFill>
                    </a:lnB>
                    <a:noFill/>
                  </a:tcPr>
                </a:tc>
                <a:extLst>
                  <a:ext uri="{0D108BD9-81ED-4DB2-BD59-A6C34878D82A}">
                    <a16:rowId xmlns:a16="http://schemas.microsoft.com/office/drawing/2014/main" val="10000"/>
                  </a:ext>
                </a:extLst>
              </a:tr>
              <a:tr h="410236">
                <a:tc>
                  <a:txBody>
                    <a:bodyPr/>
                    <a:lstStyle/>
                    <a:p>
                      <a:pPr algn="l">
                        <a:spcBef>
                          <a:spcPts val="600"/>
                        </a:spcBef>
                        <a:defRPr sz="1800"/>
                      </a:pPr>
                      <a:r>
                        <a:rPr sz="1600">
                          <a:latin typeface="+mj-lt"/>
                          <a:ea typeface="+mj-ea"/>
                          <a:cs typeface="+mj-cs"/>
                          <a:sym typeface="Verdana"/>
                        </a:rPr>
                        <a:t>3</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Smith</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10236">
                <a:tc>
                  <a:txBody>
                    <a:bodyPr/>
                    <a:lstStyle/>
                    <a:p>
                      <a:pPr algn="l">
                        <a:spcBef>
                          <a:spcPts val="600"/>
                        </a:spcBef>
                        <a:defRPr sz="1800"/>
                      </a:pPr>
                      <a:r>
                        <a:rPr sz="1600">
                          <a:latin typeface="+mj-lt"/>
                          <a:ea typeface="+mj-ea"/>
                          <a:cs typeface="+mj-cs"/>
                          <a:sym typeface="Verdana"/>
                        </a:rPr>
                        <a:t>4</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Lalonde</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408670">
                <a:tc>
                  <a:txBody>
                    <a:bodyPr/>
                    <a:lstStyle/>
                    <a:p>
                      <a:pPr algn="l">
                        <a:spcBef>
                          <a:spcPts val="600"/>
                        </a:spcBef>
                        <a:defRPr sz="1800"/>
                      </a:pPr>
                      <a:r>
                        <a:rPr sz="1600">
                          <a:latin typeface="+mj-lt"/>
                          <a:ea typeface="+mj-ea"/>
                          <a:cs typeface="+mj-cs"/>
                          <a:sym typeface="Verdana"/>
                        </a:rPr>
                        <a:t>6</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Byron</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410236">
                <a:tc>
                  <a:txBody>
                    <a:bodyPr/>
                    <a:lstStyle/>
                    <a:p>
                      <a:pPr algn="l">
                        <a:spcBef>
                          <a:spcPts val="600"/>
                        </a:spcBef>
                        <a:defRPr sz="1800"/>
                      </a:pPr>
                      <a:r>
                        <a:rPr sz="1600">
                          <a:latin typeface="+mj-lt"/>
                          <a:ea typeface="+mj-ea"/>
                          <a:cs typeface="+mj-cs"/>
                          <a:sym typeface="Verdana"/>
                        </a:rPr>
                        <a:t>10</a:t>
                      </a:r>
                    </a:p>
                  </a:txBody>
                  <a:tcPr marL="45720" marR="45720" horzOverflow="overflow">
                    <a:lnL w="25400">
                      <a:solidFill>
                        <a:srgbClr val="000000"/>
                      </a:solidFill>
                    </a:lnL>
                    <a:lnR w="12700">
                      <a:solidFill>
                        <a:srgbClr val="000000"/>
                      </a:solidFill>
                    </a:lnR>
                    <a:lnT w="12700">
                      <a:solidFill>
                        <a:srgbClr val="000000"/>
                      </a:solidFill>
                    </a:lnT>
                    <a:lnB w="25400">
                      <a:solidFill>
                        <a:srgbClr val="000000"/>
                      </a:solidFill>
                    </a:lnB>
                    <a:noFill/>
                  </a:tcPr>
                </a:tc>
                <a:tc>
                  <a:txBody>
                    <a:bodyPr/>
                    <a:lstStyle/>
                    <a:p>
                      <a:pPr algn="l">
                        <a:spcBef>
                          <a:spcPts val="600"/>
                        </a:spcBef>
                        <a:defRPr sz="1800"/>
                      </a:pPr>
                      <a:r>
                        <a:rPr sz="1600">
                          <a:latin typeface="+mj-lt"/>
                          <a:ea typeface="+mj-ea"/>
                          <a:cs typeface="+mj-cs"/>
                          <a:sym typeface="Verdana"/>
                        </a:rPr>
                        <a:t>Drew</a:t>
                      </a:r>
                    </a:p>
                  </a:txBody>
                  <a:tcPr marL="45720" marR="45720" horzOverflow="overflow">
                    <a:lnL w="12700">
                      <a:solidFill>
                        <a:srgbClr val="000000"/>
                      </a:solidFill>
                    </a:lnL>
                    <a:lnR w="25400">
                      <a:solidFill>
                        <a:srgbClr val="000000"/>
                      </a:solidFill>
                    </a:lnR>
                    <a:lnT w="12700">
                      <a:solidFill>
                        <a:srgbClr val="000000"/>
                      </a:solidFill>
                    </a:lnT>
                    <a:lnB w="25400">
                      <a:solidFill>
                        <a:srgbClr val="000000"/>
                      </a:solidFill>
                    </a:lnB>
                    <a:noFill/>
                  </a:tcPr>
                </a:tc>
                <a:extLst>
                  <a:ext uri="{0D108BD9-81ED-4DB2-BD59-A6C34878D82A}">
                    <a16:rowId xmlns:a16="http://schemas.microsoft.com/office/drawing/2014/main" val="10004"/>
                  </a:ext>
                </a:extLst>
              </a:tr>
            </a:tbl>
          </a:graphicData>
        </a:graphic>
      </p:graphicFrame>
      <p:sp>
        <p:nvSpPr>
          <p:cNvPr id="1072"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57</a:t>
            </a:fld>
            <a:r>
              <a:t>￼</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
        <p:nvSpPr>
          <p:cNvPr id="1075" name="Google Shape;129;p2"/>
          <p:cNvSpPr txBox="1">
            <a:spLocks noGrp="1"/>
          </p:cNvSpPr>
          <p:nvPr>
            <p:ph type="title"/>
          </p:nvPr>
        </p:nvSpPr>
        <p:spPr>
          <a:xfrm>
            <a:off x="1981200" y="581025"/>
            <a:ext cx="8229600" cy="838200"/>
          </a:xfrm>
          <a:prstGeom prst="rect">
            <a:avLst/>
          </a:prstGeom>
        </p:spPr>
        <p:txBody>
          <a:bodyPr lIns="0" tIns="0" rIns="0" bIns="0" anchor="b"/>
          <a:lstStyle/>
          <a:p>
            <a:r>
              <a:t>Union</a:t>
            </a:r>
          </a:p>
        </p:txBody>
      </p:sp>
      <p:sp>
        <p:nvSpPr>
          <p:cNvPr id="1076" name="Google Shape;128;p2"/>
          <p:cNvSpPr txBox="1">
            <a:spLocks noGrp="1"/>
          </p:cNvSpPr>
          <p:nvPr>
            <p:ph type="body" idx="1"/>
          </p:nvPr>
        </p:nvSpPr>
        <p:spPr>
          <a:xfrm>
            <a:off x="1981200" y="1987550"/>
            <a:ext cx="8229600" cy="4138613"/>
          </a:xfrm>
          <a:prstGeom prst="rect">
            <a:avLst/>
          </a:prstGeom>
        </p:spPr>
        <p:txBody>
          <a:bodyPr lIns="45719" tIns="45719" rIns="45719" bIns="45719"/>
          <a:lstStyle>
            <a:lvl1pPr marL="236537" indent="-236537">
              <a:lnSpc>
                <a:spcPct val="100000"/>
              </a:lnSpc>
              <a:buClr>
                <a:srgbClr val="2F6B89"/>
              </a:buClr>
              <a:buSzPct val="100000"/>
              <a:buChar char="▪"/>
              <a:defRPr sz="1800">
                <a:solidFill>
                  <a:srgbClr val="000000"/>
                </a:solidFill>
              </a:defRPr>
            </a:lvl1pPr>
          </a:lstStyle>
          <a:p>
            <a:r>
              <a:t>To retrieve tuples appearing in either or both the relations participating in the UNION.</a:t>
            </a:r>
          </a:p>
        </p:txBody>
      </p:sp>
      <p:sp>
        <p:nvSpPr>
          <p:cNvPr id="1077" name="Core Java  | IBM Internal Use  |   Day 1    |  16-Jun-09"/>
          <p:cNvSpPr txBox="1"/>
          <p:nvPr/>
        </p:nvSpPr>
        <p:spPr>
          <a:xfrm>
            <a:off x="3200400" y="6534150"/>
            <a:ext cx="548640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400"/>
              </a:spcBef>
              <a:defRPr sz="800">
                <a:solidFill>
                  <a:srgbClr val="FFFFFF"/>
                </a:solidFill>
              </a:defRPr>
            </a:lvl1pPr>
          </a:lstStyle>
          <a:p>
            <a:r>
              <a:t>Core Java  | IBM Internal Use  |   Day 1    |  16-Jun-09  </a:t>
            </a:r>
          </a:p>
        </p:txBody>
      </p:sp>
      <p:pic>
        <p:nvPicPr>
          <p:cNvPr id="1078" name="D:\RDBMS\Oper_files\3_4_files\union.jpg" descr="D:\RDBMS\Oper_files\3_4_files\union.jpg"/>
          <p:cNvPicPr>
            <a:picLocks noChangeAspect="1"/>
          </p:cNvPicPr>
          <p:nvPr/>
        </p:nvPicPr>
        <p:blipFill>
          <a:blip r:embed="rId2">
            <a:extLst/>
          </a:blip>
          <a:srcRect b="22161"/>
          <a:stretch>
            <a:fillRect/>
          </a:stretch>
        </p:blipFill>
        <p:spPr>
          <a:xfrm>
            <a:off x="2667000" y="3733800"/>
            <a:ext cx="2590800" cy="1371600"/>
          </a:xfrm>
          <a:prstGeom prst="rect">
            <a:avLst/>
          </a:prstGeom>
          <a:ln w="3175">
            <a:solidFill>
              <a:srgbClr val="041696"/>
            </a:solidFill>
          </a:ln>
        </p:spPr>
      </p:pic>
      <p:graphicFrame>
        <p:nvGraphicFramePr>
          <p:cNvPr id="1079" name="Table"/>
          <p:cNvGraphicFramePr/>
          <p:nvPr/>
        </p:nvGraphicFramePr>
        <p:xfrm>
          <a:off x="6858000" y="2941637"/>
          <a:ext cx="2714624" cy="2896396"/>
        </p:xfrm>
        <a:graphic>
          <a:graphicData uri="http://schemas.openxmlformats.org/drawingml/2006/table">
            <a:tbl>
              <a:tblPr/>
              <a:tblGrid>
                <a:gridCol w="1357312">
                  <a:extLst>
                    <a:ext uri="{9D8B030D-6E8A-4147-A177-3AD203B41FA5}">
                      <a16:colId xmlns:a16="http://schemas.microsoft.com/office/drawing/2014/main" val="20000"/>
                    </a:ext>
                  </a:extLst>
                </a:gridCol>
                <a:gridCol w="1357312">
                  <a:extLst>
                    <a:ext uri="{9D8B030D-6E8A-4147-A177-3AD203B41FA5}">
                      <a16:colId xmlns:a16="http://schemas.microsoft.com/office/drawing/2014/main" val="20001"/>
                    </a:ext>
                  </a:extLst>
                </a:gridCol>
              </a:tblGrid>
              <a:tr h="470379">
                <a:tc>
                  <a:txBody>
                    <a:bodyPr/>
                    <a:lstStyle/>
                    <a:p>
                      <a:pPr algn="l">
                        <a:spcBef>
                          <a:spcPts val="600"/>
                        </a:spcBef>
                        <a:defRPr sz="1800"/>
                      </a:pPr>
                      <a:r>
                        <a:rPr sz="1600">
                          <a:latin typeface="+mj-lt"/>
                          <a:ea typeface="+mj-ea"/>
                          <a:cs typeface="+mj-cs"/>
                          <a:sym typeface="Verdana"/>
                        </a:rPr>
                        <a:t>Emp_no</a:t>
                      </a:r>
                    </a:p>
                  </a:txBody>
                  <a:tcPr marL="45720" marR="45720" horzOverflow="overflow">
                    <a:lnL w="25400">
                      <a:solidFill>
                        <a:srgbClr val="000000"/>
                      </a:solidFill>
                    </a:lnL>
                    <a:lnR w="12700">
                      <a:solidFill>
                        <a:srgbClr val="000000"/>
                      </a:solidFill>
                    </a:lnR>
                    <a:lnT w="254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E_name</a:t>
                      </a:r>
                    </a:p>
                  </a:txBody>
                  <a:tcPr marL="45720" marR="45720" horzOverflow="overflow">
                    <a:lnL w="12700">
                      <a:solidFill>
                        <a:srgbClr val="000000"/>
                      </a:solidFill>
                    </a:lnL>
                    <a:lnR w="25400">
                      <a:solidFill>
                        <a:srgbClr val="000000"/>
                      </a:solidFill>
                    </a:lnR>
                    <a:lnT w="25400">
                      <a:solidFill>
                        <a:srgbClr val="000000"/>
                      </a:solidFill>
                    </a:lnT>
                    <a:lnB w="12700">
                      <a:solidFill>
                        <a:srgbClr val="000000"/>
                      </a:solidFill>
                    </a:lnB>
                    <a:noFill/>
                  </a:tcPr>
                </a:tc>
                <a:extLst>
                  <a:ext uri="{0D108BD9-81ED-4DB2-BD59-A6C34878D82A}">
                    <a16:rowId xmlns:a16="http://schemas.microsoft.com/office/drawing/2014/main" val="10000"/>
                  </a:ext>
                </a:extLst>
              </a:tr>
              <a:tr h="345440">
                <a:tc>
                  <a:txBody>
                    <a:bodyPr/>
                    <a:lstStyle/>
                    <a:p>
                      <a:pPr algn="l">
                        <a:spcBef>
                          <a:spcPts val="600"/>
                        </a:spcBef>
                        <a:defRPr sz="1800"/>
                      </a:pPr>
                      <a:r>
                        <a:rPr sz="1600">
                          <a:latin typeface="+mj-lt"/>
                          <a:ea typeface="+mj-ea"/>
                          <a:cs typeface="+mj-cs"/>
                          <a:sym typeface="Verdana"/>
                        </a:rPr>
                        <a:t>1</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Jones</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345440">
                <a:tc>
                  <a:txBody>
                    <a:bodyPr/>
                    <a:lstStyle/>
                    <a:p>
                      <a:pPr algn="l">
                        <a:spcBef>
                          <a:spcPts val="600"/>
                        </a:spcBef>
                        <a:defRPr sz="1800"/>
                      </a:pPr>
                      <a:r>
                        <a:rPr sz="1600">
                          <a:latin typeface="+mj-lt"/>
                          <a:ea typeface="+mj-ea"/>
                          <a:cs typeface="+mj-cs"/>
                          <a:sym typeface="Verdana"/>
                        </a:rPr>
                        <a:t>3</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Smith</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345440">
                <a:tc>
                  <a:txBody>
                    <a:bodyPr/>
                    <a:lstStyle/>
                    <a:p>
                      <a:pPr algn="l">
                        <a:spcBef>
                          <a:spcPts val="600"/>
                        </a:spcBef>
                        <a:defRPr sz="1800"/>
                      </a:pPr>
                      <a:r>
                        <a:rPr sz="1600">
                          <a:latin typeface="+mj-lt"/>
                          <a:ea typeface="+mj-ea"/>
                          <a:cs typeface="+mj-cs"/>
                          <a:sym typeface="Verdana"/>
                        </a:rPr>
                        <a:t>4</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Lalonde</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r h="345440">
                <a:tc>
                  <a:txBody>
                    <a:bodyPr/>
                    <a:lstStyle/>
                    <a:p>
                      <a:pPr algn="l">
                        <a:spcBef>
                          <a:spcPts val="600"/>
                        </a:spcBef>
                        <a:defRPr sz="1800"/>
                      </a:pPr>
                      <a:r>
                        <a:rPr sz="1600">
                          <a:latin typeface="+mj-lt"/>
                          <a:ea typeface="+mj-ea"/>
                          <a:cs typeface="+mj-cs"/>
                          <a:sym typeface="Verdana"/>
                        </a:rPr>
                        <a:t>6</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Byron</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4"/>
                  </a:ext>
                </a:extLst>
              </a:tr>
              <a:tr h="345440">
                <a:tc>
                  <a:txBody>
                    <a:bodyPr/>
                    <a:lstStyle/>
                    <a:p>
                      <a:pPr algn="l">
                        <a:spcBef>
                          <a:spcPts val="600"/>
                        </a:spcBef>
                        <a:defRPr sz="1800"/>
                      </a:pPr>
                      <a:r>
                        <a:rPr sz="1600">
                          <a:latin typeface="+mj-lt"/>
                          <a:ea typeface="+mj-ea"/>
                          <a:cs typeface="+mj-cs"/>
                          <a:sym typeface="Verdana"/>
                        </a:rPr>
                        <a:t>7</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Evan</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5"/>
                  </a:ext>
                </a:extLst>
              </a:tr>
              <a:tr h="345440">
                <a:tc>
                  <a:txBody>
                    <a:bodyPr/>
                    <a:lstStyle/>
                    <a:p>
                      <a:pPr algn="l">
                        <a:spcBef>
                          <a:spcPts val="600"/>
                        </a:spcBef>
                        <a:defRPr sz="1800"/>
                      </a:pPr>
                      <a:r>
                        <a:rPr sz="1600">
                          <a:latin typeface="+mj-lt"/>
                          <a:ea typeface="+mj-ea"/>
                          <a:cs typeface="+mj-cs"/>
                          <a:sym typeface="Verdana"/>
                        </a:rPr>
                        <a:t>10</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Drew</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6"/>
                  </a:ext>
                </a:extLst>
              </a:tr>
              <a:tr h="353377">
                <a:tc>
                  <a:txBody>
                    <a:bodyPr/>
                    <a:lstStyle/>
                    <a:p>
                      <a:pPr algn="l">
                        <a:spcBef>
                          <a:spcPts val="600"/>
                        </a:spcBef>
                        <a:defRPr sz="1800"/>
                      </a:pPr>
                      <a:r>
                        <a:rPr sz="1600">
                          <a:latin typeface="+mj-lt"/>
                          <a:ea typeface="+mj-ea"/>
                          <a:cs typeface="+mj-cs"/>
                          <a:sym typeface="Verdana"/>
                        </a:rPr>
                        <a:t>12</a:t>
                      </a:r>
                    </a:p>
                  </a:txBody>
                  <a:tcPr marL="45720" marR="45720" horzOverflow="overflow">
                    <a:lnL w="25400">
                      <a:solidFill>
                        <a:srgbClr val="000000"/>
                      </a:solidFill>
                    </a:lnL>
                    <a:lnR w="12700">
                      <a:solidFill>
                        <a:srgbClr val="000000"/>
                      </a:solidFill>
                    </a:lnR>
                    <a:lnT w="12700">
                      <a:solidFill>
                        <a:srgbClr val="000000"/>
                      </a:solidFill>
                    </a:lnT>
                    <a:lnB w="25400">
                      <a:solidFill>
                        <a:srgbClr val="000000"/>
                      </a:solidFill>
                    </a:lnB>
                    <a:noFill/>
                  </a:tcPr>
                </a:tc>
                <a:tc>
                  <a:txBody>
                    <a:bodyPr/>
                    <a:lstStyle/>
                    <a:p>
                      <a:pPr algn="l">
                        <a:spcBef>
                          <a:spcPts val="600"/>
                        </a:spcBef>
                        <a:defRPr sz="1800"/>
                      </a:pPr>
                      <a:r>
                        <a:rPr sz="1600">
                          <a:latin typeface="+mj-lt"/>
                          <a:ea typeface="+mj-ea"/>
                          <a:cs typeface="+mj-cs"/>
                          <a:sym typeface="Verdana"/>
                        </a:rPr>
                        <a:t>Smith</a:t>
                      </a:r>
                    </a:p>
                  </a:txBody>
                  <a:tcPr marL="45720" marR="45720" horzOverflow="overflow">
                    <a:lnL w="12700">
                      <a:solidFill>
                        <a:srgbClr val="000000"/>
                      </a:solidFill>
                    </a:lnL>
                    <a:lnR w="25400">
                      <a:solidFill>
                        <a:srgbClr val="000000"/>
                      </a:solidFill>
                    </a:lnR>
                    <a:lnT w="12700">
                      <a:solidFill>
                        <a:srgbClr val="000000"/>
                      </a:solidFill>
                    </a:lnT>
                    <a:lnB w="25400">
                      <a:solidFill>
                        <a:srgbClr val="000000"/>
                      </a:solidFill>
                    </a:lnB>
                    <a:noFill/>
                  </a:tcPr>
                </a:tc>
                <a:extLst>
                  <a:ext uri="{0D108BD9-81ED-4DB2-BD59-A6C34878D82A}">
                    <a16:rowId xmlns:a16="http://schemas.microsoft.com/office/drawing/2014/main" val="10007"/>
                  </a:ext>
                </a:extLst>
              </a:tr>
            </a:tbl>
          </a:graphicData>
        </a:graphic>
      </p:graphicFrame>
      <p:sp>
        <p:nvSpPr>
          <p:cNvPr id="1080" name="AUB"/>
          <p:cNvSpPr txBox="1"/>
          <p:nvPr/>
        </p:nvSpPr>
        <p:spPr>
          <a:xfrm>
            <a:off x="7162800" y="5943600"/>
            <a:ext cx="1447800"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1000"/>
              </a:spcBef>
              <a:defRPr sz="1800"/>
            </a:lvl1pPr>
          </a:lstStyle>
          <a:p>
            <a:r>
              <a:t>AUB</a:t>
            </a:r>
          </a:p>
        </p:txBody>
      </p:sp>
      <p:sp>
        <p:nvSpPr>
          <p:cNvPr id="1081"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58</a:t>
            </a:fld>
            <a: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59</a:t>
            </a:fld>
            <a:endParaRPr/>
          </a:p>
        </p:txBody>
      </p:sp>
      <p:sp>
        <p:nvSpPr>
          <p:cNvPr id="1084" name="Google Shape;129;p2"/>
          <p:cNvSpPr txBox="1">
            <a:spLocks noGrp="1"/>
          </p:cNvSpPr>
          <p:nvPr>
            <p:ph type="title"/>
          </p:nvPr>
        </p:nvSpPr>
        <p:spPr>
          <a:xfrm>
            <a:off x="1981200" y="581025"/>
            <a:ext cx="8229600" cy="838200"/>
          </a:xfrm>
          <a:prstGeom prst="rect">
            <a:avLst/>
          </a:prstGeom>
        </p:spPr>
        <p:txBody>
          <a:bodyPr lIns="0" tIns="0" rIns="0" bIns="0" anchor="b"/>
          <a:lstStyle/>
          <a:p>
            <a:r>
              <a:t>Intersect</a:t>
            </a:r>
          </a:p>
        </p:txBody>
      </p:sp>
      <p:sp>
        <p:nvSpPr>
          <p:cNvPr id="1085" name="Google Shape;128;p2"/>
          <p:cNvSpPr txBox="1">
            <a:spLocks noGrp="1"/>
          </p:cNvSpPr>
          <p:nvPr>
            <p:ph type="body" idx="1"/>
          </p:nvPr>
        </p:nvSpPr>
        <p:spPr>
          <a:xfrm>
            <a:off x="1981200" y="1987550"/>
            <a:ext cx="8229600" cy="4138613"/>
          </a:xfrm>
          <a:prstGeom prst="rect">
            <a:avLst/>
          </a:prstGeom>
        </p:spPr>
        <p:txBody>
          <a:bodyPr lIns="45719" tIns="45719" rIns="45719" bIns="45719"/>
          <a:lstStyle>
            <a:lvl1pPr marL="236537" indent="-236537">
              <a:lnSpc>
                <a:spcPct val="100000"/>
              </a:lnSpc>
              <a:buClr>
                <a:srgbClr val="2F6B89"/>
              </a:buClr>
              <a:buSzPct val="100000"/>
              <a:buChar char="▪"/>
              <a:defRPr sz="1800">
                <a:solidFill>
                  <a:srgbClr val="000000"/>
                </a:solidFill>
              </a:defRPr>
            </a:lvl1pPr>
          </a:lstStyle>
          <a:p>
            <a:r>
              <a:t>To retrieve tuples present in both the relations participating in the intersect.</a:t>
            </a:r>
          </a:p>
        </p:txBody>
      </p:sp>
      <p:sp>
        <p:nvSpPr>
          <p:cNvPr id="1086" name="Core Java  | IBM Internal Use  |   Day 1    |  16-Jun-09"/>
          <p:cNvSpPr txBox="1"/>
          <p:nvPr/>
        </p:nvSpPr>
        <p:spPr>
          <a:xfrm>
            <a:off x="3200400" y="6534150"/>
            <a:ext cx="548640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400"/>
              </a:spcBef>
              <a:defRPr sz="800">
                <a:solidFill>
                  <a:srgbClr val="FFFFFF"/>
                </a:solidFill>
              </a:defRPr>
            </a:lvl1pPr>
          </a:lstStyle>
          <a:p>
            <a:r>
              <a:t>Core Java  | IBM Internal Use  |   Day 1    |  16-Jun-09  </a:t>
            </a:r>
          </a:p>
        </p:txBody>
      </p:sp>
      <p:grpSp>
        <p:nvGrpSpPr>
          <p:cNvPr id="1091" name="Group"/>
          <p:cNvGrpSpPr/>
          <p:nvPr/>
        </p:nvGrpSpPr>
        <p:grpSpPr>
          <a:xfrm>
            <a:off x="2667000" y="3505199"/>
            <a:ext cx="3200400" cy="1600201"/>
            <a:chOff x="0" y="0"/>
            <a:chExt cx="3200399" cy="1600200"/>
          </a:xfrm>
        </p:grpSpPr>
        <p:sp>
          <p:nvSpPr>
            <p:cNvPr id="1087" name="Rectangle"/>
            <p:cNvSpPr/>
            <p:nvPr/>
          </p:nvSpPr>
          <p:spPr>
            <a:xfrm>
              <a:off x="0" y="-1"/>
              <a:ext cx="1447800" cy="1066801"/>
            </a:xfrm>
            <a:prstGeom prst="rect">
              <a:avLst/>
            </a:prstGeom>
            <a:solidFill>
              <a:srgbClr val="FFFFFF"/>
            </a:solidFill>
            <a:ln w="12700" cap="flat">
              <a:solidFill>
                <a:srgbClr val="000000"/>
              </a:solidFill>
              <a:prstDash val="solid"/>
              <a:round/>
            </a:ln>
            <a:effectLst/>
          </p:spPr>
          <p:txBody>
            <a:bodyPr wrap="square" lIns="46037" tIns="46037" rIns="46037" bIns="46037" numCol="1" anchor="ctr">
              <a:noAutofit/>
            </a:bodyPr>
            <a:lstStyle/>
            <a:p>
              <a:pPr>
                <a:spcBef>
                  <a:spcPts val="1000"/>
                </a:spcBef>
                <a:defRPr sz="1800"/>
              </a:pPr>
              <a:endParaRPr/>
            </a:p>
          </p:txBody>
        </p:sp>
        <p:sp>
          <p:nvSpPr>
            <p:cNvPr id="1088" name="Rectangle"/>
            <p:cNvSpPr/>
            <p:nvPr/>
          </p:nvSpPr>
          <p:spPr>
            <a:xfrm>
              <a:off x="762000" y="533400"/>
              <a:ext cx="1295400" cy="1066800"/>
            </a:xfrm>
            <a:prstGeom prst="rect">
              <a:avLst/>
            </a:prstGeom>
            <a:solidFill>
              <a:srgbClr val="FFFFFF"/>
            </a:solidFill>
            <a:ln w="12700" cap="flat">
              <a:solidFill>
                <a:srgbClr val="000000"/>
              </a:solidFill>
              <a:prstDash val="solid"/>
              <a:round/>
            </a:ln>
            <a:effectLst/>
          </p:spPr>
          <p:txBody>
            <a:bodyPr wrap="square" lIns="46037" tIns="46037" rIns="46037" bIns="46037" numCol="1" anchor="ctr">
              <a:noAutofit/>
            </a:bodyPr>
            <a:lstStyle/>
            <a:p>
              <a:pPr>
                <a:spcBef>
                  <a:spcPts val="1000"/>
                </a:spcBef>
                <a:defRPr sz="1800"/>
              </a:pPr>
              <a:endParaRPr/>
            </a:p>
          </p:txBody>
        </p:sp>
        <p:sp>
          <p:nvSpPr>
            <p:cNvPr id="1089" name="Light upward diagonal"/>
            <p:cNvSpPr/>
            <p:nvPr/>
          </p:nvSpPr>
          <p:spPr>
            <a:xfrm>
              <a:off x="762000" y="533400"/>
              <a:ext cx="685800" cy="533400"/>
            </a:xfrm>
            <a:prstGeom prst="rect">
              <a:avLst/>
            </a:prstGeom>
            <a:blipFill rotWithShape="1">
              <a:blip r:embed="rId2"/>
              <a:srcRect/>
              <a:tile tx="0" ty="0" sx="100000" sy="100000" flip="none" algn="tl"/>
            </a:blipFill>
            <a:ln w="12700" cap="flat">
              <a:solidFill>
                <a:srgbClr val="000000"/>
              </a:solidFill>
              <a:prstDash val="solid"/>
              <a:round/>
            </a:ln>
            <a:effectLst/>
          </p:spPr>
          <p:txBody>
            <a:bodyPr wrap="square" lIns="46037" tIns="46037" rIns="46037" bIns="46037" numCol="1" anchor="ctr">
              <a:noAutofit/>
            </a:bodyPr>
            <a:lstStyle/>
            <a:p>
              <a:pPr>
                <a:spcBef>
                  <a:spcPts val="1000"/>
                </a:spcBef>
                <a:defRPr sz="1800"/>
              </a:pPr>
              <a:endParaRPr/>
            </a:p>
          </p:txBody>
        </p:sp>
        <p:sp>
          <p:nvSpPr>
            <p:cNvPr id="1090" name="INTERSECT"/>
            <p:cNvSpPr txBox="1"/>
            <p:nvPr/>
          </p:nvSpPr>
          <p:spPr>
            <a:xfrm>
              <a:off x="1676400" y="0"/>
              <a:ext cx="1524000" cy="313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900"/>
                </a:spcBef>
                <a:defRPr sz="1600"/>
              </a:lvl1pPr>
            </a:lstStyle>
            <a:p>
              <a:r>
                <a:t>INTERSECT</a:t>
              </a:r>
            </a:p>
          </p:txBody>
        </p:sp>
      </p:grpSp>
      <p:graphicFrame>
        <p:nvGraphicFramePr>
          <p:cNvPr id="1092" name="Table"/>
          <p:cNvGraphicFramePr/>
          <p:nvPr/>
        </p:nvGraphicFramePr>
        <p:xfrm>
          <a:off x="6477000" y="3505200"/>
          <a:ext cx="2638424" cy="1461615"/>
        </p:xfrm>
        <a:graphic>
          <a:graphicData uri="http://schemas.openxmlformats.org/drawingml/2006/table">
            <a:tbl>
              <a:tblPr/>
              <a:tblGrid>
                <a:gridCol w="1319212">
                  <a:extLst>
                    <a:ext uri="{9D8B030D-6E8A-4147-A177-3AD203B41FA5}">
                      <a16:colId xmlns:a16="http://schemas.microsoft.com/office/drawing/2014/main" val="20000"/>
                    </a:ext>
                  </a:extLst>
                </a:gridCol>
                <a:gridCol w="1319212">
                  <a:extLst>
                    <a:ext uri="{9D8B030D-6E8A-4147-A177-3AD203B41FA5}">
                      <a16:colId xmlns:a16="http://schemas.microsoft.com/office/drawing/2014/main" val="20001"/>
                    </a:ext>
                  </a:extLst>
                </a:gridCol>
              </a:tblGrid>
              <a:tr h="417358">
                <a:tc>
                  <a:txBody>
                    <a:bodyPr/>
                    <a:lstStyle/>
                    <a:p>
                      <a:pPr algn="l">
                        <a:spcBef>
                          <a:spcPts val="600"/>
                        </a:spcBef>
                        <a:defRPr sz="1800"/>
                      </a:pPr>
                      <a:r>
                        <a:rPr sz="1600">
                          <a:latin typeface="+mj-lt"/>
                          <a:ea typeface="+mj-ea"/>
                          <a:cs typeface="+mj-cs"/>
                          <a:sym typeface="Verdana"/>
                        </a:rPr>
                        <a:t>Emp_no</a:t>
                      </a:r>
                    </a:p>
                  </a:txBody>
                  <a:tcPr marL="45720" marR="45720" horzOverflow="overflow">
                    <a:lnL w="25400">
                      <a:solidFill>
                        <a:srgbClr val="000000"/>
                      </a:solidFill>
                    </a:lnL>
                    <a:lnR w="12700">
                      <a:solidFill>
                        <a:srgbClr val="000000"/>
                      </a:solidFill>
                    </a:lnR>
                    <a:lnT w="254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E_name</a:t>
                      </a:r>
                    </a:p>
                  </a:txBody>
                  <a:tcPr marL="45720" marR="45720" horzOverflow="overflow">
                    <a:lnL w="12700">
                      <a:solidFill>
                        <a:srgbClr val="000000"/>
                      </a:solidFill>
                    </a:lnL>
                    <a:lnR w="25400">
                      <a:solidFill>
                        <a:srgbClr val="000000"/>
                      </a:solidFill>
                    </a:lnR>
                    <a:lnT w="25400">
                      <a:solidFill>
                        <a:srgbClr val="000000"/>
                      </a:solidFill>
                    </a:lnT>
                    <a:lnB w="12700">
                      <a:solidFill>
                        <a:srgbClr val="000000"/>
                      </a:solidFill>
                    </a:lnB>
                    <a:noFill/>
                  </a:tcPr>
                </a:tc>
                <a:extLst>
                  <a:ext uri="{0D108BD9-81ED-4DB2-BD59-A6C34878D82A}">
                    <a16:rowId xmlns:a16="http://schemas.microsoft.com/office/drawing/2014/main" val="10000"/>
                  </a:ext>
                </a:extLst>
              </a:tr>
              <a:tr h="345440">
                <a:tc>
                  <a:txBody>
                    <a:bodyPr/>
                    <a:lstStyle/>
                    <a:p>
                      <a:pPr algn="l">
                        <a:spcBef>
                          <a:spcPts val="600"/>
                        </a:spcBef>
                        <a:defRPr sz="1800"/>
                      </a:pPr>
                      <a:r>
                        <a:rPr sz="1600">
                          <a:latin typeface="+mj-lt"/>
                          <a:ea typeface="+mj-ea"/>
                          <a:cs typeface="+mj-cs"/>
                          <a:sym typeface="Verdana"/>
                        </a:rPr>
                        <a:t>3</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Smith</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345440">
                <a:tc>
                  <a:txBody>
                    <a:bodyPr/>
                    <a:lstStyle/>
                    <a:p>
                      <a:pPr algn="l">
                        <a:spcBef>
                          <a:spcPts val="600"/>
                        </a:spcBef>
                        <a:defRPr sz="1800"/>
                      </a:pPr>
                      <a:r>
                        <a:rPr sz="1600">
                          <a:latin typeface="+mj-lt"/>
                          <a:ea typeface="+mj-ea"/>
                          <a:cs typeface="+mj-cs"/>
                          <a:sym typeface="Verdana"/>
                        </a:rPr>
                        <a:t>4</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Lalonde</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353377">
                <a:tc>
                  <a:txBody>
                    <a:bodyPr/>
                    <a:lstStyle/>
                    <a:p>
                      <a:pPr algn="l">
                        <a:spcBef>
                          <a:spcPts val="600"/>
                        </a:spcBef>
                        <a:defRPr sz="1800"/>
                      </a:pPr>
                      <a:r>
                        <a:rPr sz="1600">
                          <a:latin typeface="+mj-lt"/>
                          <a:ea typeface="+mj-ea"/>
                          <a:cs typeface="+mj-cs"/>
                          <a:sym typeface="Verdana"/>
                        </a:rPr>
                        <a:t>10</a:t>
                      </a:r>
                    </a:p>
                  </a:txBody>
                  <a:tcPr marL="45720" marR="45720" horzOverflow="overflow">
                    <a:lnL w="25400">
                      <a:solidFill>
                        <a:srgbClr val="000000"/>
                      </a:solidFill>
                    </a:lnL>
                    <a:lnR w="12700">
                      <a:solidFill>
                        <a:srgbClr val="000000"/>
                      </a:solidFill>
                    </a:lnR>
                    <a:lnT w="12700">
                      <a:solidFill>
                        <a:srgbClr val="000000"/>
                      </a:solidFill>
                    </a:lnT>
                    <a:lnB w="25400">
                      <a:solidFill>
                        <a:srgbClr val="000000"/>
                      </a:solidFill>
                    </a:lnB>
                    <a:noFill/>
                  </a:tcPr>
                </a:tc>
                <a:tc>
                  <a:txBody>
                    <a:bodyPr/>
                    <a:lstStyle/>
                    <a:p>
                      <a:pPr algn="l">
                        <a:spcBef>
                          <a:spcPts val="600"/>
                        </a:spcBef>
                        <a:defRPr sz="1800"/>
                      </a:pPr>
                      <a:r>
                        <a:rPr sz="1600">
                          <a:latin typeface="+mj-lt"/>
                          <a:ea typeface="+mj-ea"/>
                          <a:cs typeface="+mj-cs"/>
                          <a:sym typeface="Verdana"/>
                        </a:rPr>
                        <a:t>Drew</a:t>
                      </a:r>
                    </a:p>
                  </a:txBody>
                  <a:tcPr marL="45720" marR="45720" horzOverflow="overflow">
                    <a:lnL w="12700">
                      <a:solidFill>
                        <a:srgbClr val="000000"/>
                      </a:solidFill>
                    </a:lnL>
                    <a:lnR w="25400">
                      <a:solidFill>
                        <a:srgbClr val="000000"/>
                      </a:solidFill>
                    </a:lnR>
                    <a:lnT w="12700">
                      <a:solidFill>
                        <a:srgbClr val="000000"/>
                      </a:solidFill>
                    </a:lnT>
                    <a:lnB w="25400">
                      <a:solidFill>
                        <a:srgbClr val="000000"/>
                      </a:solidFill>
                    </a:lnB>
                    <a:noFill/>
                  </a:tcPr>
                </a:tc>
                <a:extLst>
                  <a:ext uri="{0D108BD9-81ED-4DB2-BD59-A6C34878D82A}">
                    <a16:rowId xmlns:a16="http://schemas.microsoft.com/office/drawing/2014/main" val="10003"/>
                  </a:ext>
                </a:extLst>
              </a:tr>
            </a:tbl>
          </a:graphicData>
        </a:graphic>
      </p:graphicFrame>
      <p:sp>
        <p:nvSpPr>
          <p:cNvPr id="1093" name="A∩B"/>
          <p:cNvSpPr txBox="1"/>
          <p:nvPr/>
        </p:nvSpPr>
        <p:spPr>
          <a:xfrm>
            <a:off x="6934200" y="5318125"/>
            <a:ext cx="1524000" cy="599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2400"/>
              </a:spcBef>
              <a:defRPr sz="2000"/>
            </a:pPr>
            <a:r>
              <a:t>A</a:t>
            </a:r>
            <a:r>
              <a:rPr sz="4000">
                <a:latin typeface="Symbol"/>
                <a:ea typeface="Symbol"/>
                <a:cs typeface="Symbol"/>
                <a:sym typeface="Symbol"/>
              </a:rPr>
              <a:t>Ç</a:t>
            </a:r>
            <a:r>
              <a:t>B</a:t>
            </a:r>
          </a:p>
        </p:txBody>
      </p:sp>
      <p:sp>
        <p:nvSpPr>
          <p:cNvPr id="1094"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59</a:t>
            </a:fld>
            <a:r>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D74AE-156F-5417-16F3-ADC1D4A285C2}"/>
              </a:ext>
            </a:extLst>
          </p:cNvPr>
          <p:cNvSpPr>
            <a:spLocks noGrp="1"/>
          </p:cNvSpPr>
          <p:nvPr>
            <p:ph type="body" sz="quarter" idx="14"/>
          </p:nvPr>
        </p:nvSpPr>
        <p:spPr>
          <a:xfrm>
            <a:off x="463549" y="1050251"/>
            <a:ext cx="11500924" cy="4539180"/>
          </a:xfrm>
        </p:spPr>
        <p:txBody>
          <a:bodyPr/>
          <a:lstStyle/>
          <a:p>
            <a:pPr marL="342900" indent="-342900">
              <a:buFont typeface="Arial" panose="020B0604020202020204" pitchFamily="34" charset="0"/>
              <a:buChar char="•"/>
            </a:pPr>
            <a:r>
              <a:rPr lang="en-US" dirty="0"/>
              <a:t>Business Process Automation (BPA) is the methodology used to automate business processes to improve efficiency to reduce complexity, cost and paperwork</a:t>
            </a:r>
            <a:endParaRPr lang="en-IN" dirty="0"/>
          </a:p>
          <a:p>
            <a:pPr marL="342900" indent="-342900">
              <a:buFont typeface="Arial" panose="020B0604020202020204" pitchFamily="34" charset="0"/>
              <a:buChar char="•"/>
            </a:pPr>
            <a:r>
              <a:rPr lang="en-US" dirty="0"/>
              <a:t>The data is well organized, easily searchable, and stored in databases</a:t>
            </a:r>
          </a:p>
          <a:p>
            <a:pPr marL="342900" indent="-342900">
              <a:buFont typeface="Arial" panose="020B0604020202020204" pitchFamily="34" charset="0"/>
              <a:buChar char="•"/>
            </a:pPr>
            <a:r>
              <a:rPr lang="en-US" dirty="0"/>
              <a:t>Steps of Business Process Automations:</a:t>
            </a:r>
          </a:p>
          <a:p>
            <a:pPr marL="1028700" lvl="1" indent="-342900">
              <a:buFont typeface="Wingdings" panose="05000000000000000000" pitchFamily="2" charset="2"/>
              <a:buChar char="v"/>
            </a:pPr>
            <a:r>
              <a:rPr lang="en-US" dirty="0"/>
              <a:t>Analysis</a:t>
            </a:r>
          </a:p>
          <a:p>
            <a:pPr marL="1028700" lvl="1" indent="-342900">
              <a:buFont typeface="Wingdings" panose="05000000000000000000" pitchFamily="2" charset="2"/>
              <a:buChar char="v"/>
            </a:pPr>
            <a:r>
              <a:rPr lang="en-US" dirty="0"/>
              <a:t>Implementation</a:t>
            </a:r>
          </a:p>
          <a:p>
            <a:pPr marL="1028700" lvl="1" indent="-342900">
              <a:buFont typeface="Wingdings" panose="05000000000000000000" pitchFamily="2" charset="2"/>
              <a:buChar char="v"/>
            </a:pPr>
            <a:r>
              <a:rPr lang="en-US" dirty="0"/>
              <a:t>Integration</a:t>
            </a:r>
          </a:p>
          <a:p>
            <a:pPr marL="1028700" lvl="1" indent="-342900">
              <a:buFont typeface="Wingdings" panose="05000000000000000000" pitchFamily="2" charset="2"/>
              <a:buChar char="v"/>
            </a:pPr>
            <a:r>
              <a:rPr lang="en-US" dirty="0"/>
              <a:t>Maintenance</a:t>
            </a:r>
          </a:p>
          <a:p>
            <a:pPr marL="342900" indent="-342900">
              <a:buFont typeface="Arial" panose="020B0604020202020204" pitchFamily="34" charset="0"/>
              <a:buChar char="•"/>
            </a:pPr>
            <a:r>
              <a:rPr lang="en-US" dirty="0"/>
              <a:t>What we will get?</a:t>
            </a:r>
          </a:p>
          <a:p>
            <a:pPr marL="1028700" lvl="1" indent="-342900">
              <a:buFont typeface="Wingdings" panose="05000000000000000000" pitchFamily="2" charset="2"/>
              <a:buChar char="v"/>
            </a:pPr>
            <a:r>
              <a:rPr lang="en-US" dirty="0"/>
              <a:t>One can create business rules easily</a:t>
            </a:r>
            <a:endParaRPr lang="en-IN" dirty="0"/>
          </a:p>
          <a:p>
            <a:pPr marL="1028700" lvl="1" indent="-342900">
              <a:buFont typeface="Wingdings" panose="05000000000000000000" pitchFamily="2" charset="2"/>
              <a:buChar char="v"/>
            </a:pPr>
            <a:r>
              <a:rPr lang="en-US" dirty="0"/>
              <a:t>Visualize the results of the business process</a:t>
            </a:r>
            <a:endParaRPr lang="en-IN" dirty="0"/>
          </a:p>
        </p:txBody>
      </p:sp>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463550" y="337035"/>
            <a:ext cx="11260278" cy="713216"/>
          </a:xfrm>
        </p:spPr>
        <p:txBody>
          <a:bodyPr/>
          <a:lstStyle/>
          <a:p>
            <a:pPr algn="ctr"/>
            <a:r>
              <a:rPr lang="en-US" dirty="0"/>
              <a:t>Data for Business Process Automation</a:t>
            </a:r>
            <a:endParaRPr lang="en-IN" dirty="0"/>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6</a:t>
            </a:fld>
            <a:endParaRPr lang="en-IN" dirty="0"/>
          </a:p>
        </p:txBody>
      </p:sp>
    </p:spTree>
    <p:extLst>
      <p:ext uri="{BB962C8B-B14F-4D97-AF65-F5344CB8AC3E}">
        <p14:creationId xmlns:p14="http://schemas.microsoft.com/office/powerpoint/2010/main" val="194789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60</a:t>
            </a:fld>
            <a:endParaRPr/>
          </a:p>
        </p:txBody>
      </p:sp>
      <p:sp>
        <p:nvSpPr>
          <p:cNvPr id="1097" name="Google Shape;129;p2"/>
          <p:cNvSpPr txBox="1">
            <a:spLocks noGrp="1"/>
          </p:cNvSpPr>
          <p:nvPr>
            <p:ph type="title"/>
          </p:nvPr>
        </p:nvSpPr>
        <p:spPr>
          <a:xfrm>
            <a:off x="965200" y="47625"/>
            <a:ext cx="8229600" cy="838200"/>
          </a:xfrm>
          <a:prstGeom prst="rect">
            <a:avLst/>
          </a:prstGeom>
        </p:spPr>
        <p:txBody>
          <a:bodyPr lIns="0" tIns="0" rIns="0" bIns="0" anchor="b"/>
          <a:lstStyle/>
          <a:p>
            <a:r>
              <a:t>Difference</a:t>
            </a:r>
          </a:p>
        </p:txBody>
      </p:sp>
      <p:sp>
        <p:nvSpPr>
          <p:cNvPr id="1098" name="Google Shape;128;p2"/>
          <p:cNvSpPr txBox="1">
            <a:spLocks noGrp="1"/>
          </p:cNvSpPr>
          <p:nvPr>
            <p:ph type="body" idx="1"/>
          </p:nvPr>
        </p:nvSpPr>
        <p:spPr>
          <a:xfrm>
            <a:off x="965200" y="1454150"/>
            <a:ext cx="9956800" cy="4188818"/>
          </a:xfrm>
          <a:prstGeom prst="rect">
            <a:avLst/>
          </a:prstGeom>
        </p:spPr>
        <p:txBody>
          <a:bodyPr lIns="45719" tIns="45719" rIns="45719" bIns="45719"/>
          <a:lstStyle>
            <a:lvl1pPr marL="236537" indent="-236537">
              <a:lnSpc>
                <a:spcPct val="100000"/>
              </a:lnSpc>
              <a:buClr>
                <a:srgbClr val="2F6B89"/>
              </a:buClr>
              <a:buSzPct val="100000"/>
              <a:buChar char="▪"/>
              <a:defRPr sz="1800">
                <a:solidFill>
                  <a:srgbClr val="000000"/>
                </a:solidFill>
              </a:defRPr>
            </a:lvl1pPr>
          </a:lstStyle>
          <a:p>
            <a:r>
              <a:t>To retrieve tuples appearing in the first relation participating in the DIFFERENCE but not the second. </a:t>
            </a:r>
          </a:p>
        </p:txBody>
      </p:sp>
      <p:sp>
        <p:nvSpPr>
          <p:cNvPr id="1099" name="Core Java  | IBM Internal Use  |   Day 1    |  16-Jun-09"/>
          <p:cNvSpPr txBox="1"/>
          <p:nvPr/>
        </p:nvSpPr>
        <p:spPr>
          <a:xfrm>
            <a:off x="3200400" y="6534150"/>
            <a:ext cx="5486400"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400"/>
              </a:spcBef>
              <a:defRPr sz="800">
                <a:solidFill>
                  <a:srgbClr val="FFFFFF"/>
                </a:solidFill>
              </a:defRPr>
            </a:lvl1pPr>
          </a:lstStyle>
          <a:p>
            <a:r>
              <a:t>Core Java  | IBM Internal Use  |   Day 1    |  16-Jun-09  </a:t>
            </a:r>
          </a:p>
        </p:txBody>
      </p:sp>
      <p:grpSp>
        <p:nvGrpSpPr>
          <p:cNvPr id="1103" name="Group"/>
          <p:cNvGrpSpPr/>
          <p:nvPr/>
        </p:nvGrpSpPr>
        <p:grpSpPr>
          <a:xfrm>
            <a:off x="2971800" y="3581400"/>
            <a:ext cx="2438401" cy="1760855"/>
            <a:chOff x="0" y="0"/>
            <a:chExt cx="2438400" cy="1760854"/>
          </a:xfrm>
        </p:grpSpPr>
        <p:sp>
          <p:nvSpPr>
            <p:cNvPr id="1100" name="Light downward diagonal"/>
            <p:cNvSpPr/>
            <p:nvPr/>
          </p:nvSpPr>
          <p:spPr>
            <a:xfrm>
              <a:off x="0" y="0"/>
              <a:ext cx="1371600" cy="990370"/>
            </a:xfrm>
            <a:prstGeom prst="rect">
              <a:avLst/>
            </a:prstGeom>
            <a:blipFill rotWithShape="1">
              <a:blip r:embed="rId2"/>
              <a:srcRect/>
              <a:tile tx="0" ty="0" sx="100000" sy="100000" flip="none" algn="tl"/>
            </a:blipFill>
            <a:ln w="12700" cap="flat">
              <a:solidFill>
                <a:srgbClr val="000000"/>
              </a:solidFill>
              <a:prstDash val="solid"/>
              <a:round/>
            </a:ln>
            <a:effectLst/>
          </p:spPr>
          <p:txBody>
            <a:bodyPr wrap="square" lIns="46037" tIns="46037" rIns="46037" bIns="46037" numCol="1" anchor="ctr">
              <a:noAutofit/>
            </a:bodyPr>
            <a:lstStyle/>
            <a:p>
              <a:pPr>
                <a:spcBef>
                  <a:spcPts val="1000"/>
                </a:spcBef>
                <a:defRPr sz="1800"/>
              </a:pPr>
              <a:endParaRPr/>
            </a:p>
          </p:txBody>
        </p:sp>
        <p:sp>
          <p:nvSpPr>
            <p:cNvPr id="1101" name="Rectangle"/>
            <p:cNvSpPr/>
            <p:nvPr/>
          </p:nvSpPr>
          <p:spPr>
            <a:xfrm>
              <a:off x="533400" y="457093"/>
              <a:ext cx="1295400" cy="838006"/>
            </a:xfrm>
            <a:prstGeom prst="rect">
              <a:avLst/>
            </a:prstGeom>
            <a:solidFill>
              <a:srgbClr val="FFFFFF"/>
            </a:solidFill>
            <a:ln w="12700" cap="flat">
              <a:solidFill>
                <a:srgbClr val="000000"/>
              </a:solidFill>
              <a:prstDash val="solid"/>
              <a:round/>
            </a:ln>
            <a:effectLst/>
          </p:spPr>
          <p:txBody>
            <a:bodyPr wrap="square" lIns="46037" tIns="46037" rIns="46037" bIns="46037" numCol="1" anchor="ctr">
              <a:noAutofit/>
            </a:bodyPr>
            <a:lstStyle/>
            <a:p>
              <a:pPr>
                <a:spcBef>
                  <a:spcPts val="1000"/>
                </a:spcBef>
                <a:defRPr sz="1800"/>
              </a:pPr>
              <a:endParaRPr/>
            </a:p>
          </p:txBody>
        </p:sp>
        <p:sp>
          <p:nvSpPr>
            <p:cNvPr id="1102" name="DIFFERENCE"/>
            <p:cNvSpPr txBox="1"/>
            <p:nvPr/>
          </p:nvSpPr>
          <p:spPr>
            <a:xfrm>
              <a:off x="152399" y="1447462"/>
              <a:ext cx="2286002" cy="31339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spcBef>
                  <a:spcPts val="900"/>
                </a:spcBef>
                <a:defRPr sz="1600"/>
              </a:lvl1pPr>
            </a:lstStyle>
            <a:p>
              <a:r>
                <a:t>DIFFERENCE</a:t>
              </a:r>
            </a:p>
          </p:txBody>
        </p:sp>
      </p:grpSp>
      <p:graphicFrame>
        <p:nvGraphicFramePr>
          <p:cNvPr id="1104" name="Table"/>
          <p:cNvGraphicFramePr/>
          <p:nvPr/>
        </p:nvGraphicFramePr>
        <p:xfrm>
          <a:off x="6172200" y="3429000"/>
          <a:ext cx="3171824" cy="1647824"/>
        </p:xfrm>
        <a:graphic>
          <a:graphicData uri="http://schemas.openxmlformats.org/drawingml/2006/table">
            <a:tbl>
              <a:tblPr/>
              <a:tblGrid>
                <a:gridCol w="1585912">
                  <a:extLst>
                    <a:ext uri="{9D8B030D-6E8A-4147-A177-3AD203B41FA5}">
                      <a16:colId xmlns:a16="http://schemas.microsoft.com/office/drawing/2014/main" val="20000"/>
                    </a:ext>
                  </a:extLst>
                </a:gridCol>
                <a:gridCol w="1585912">
                  <a:extLst>
                    <a:ext uri="{9D8B030D-6E8A-4147-A177-3AD203B41FA5}">
                      <a16:colId xmlns:a16="http://schemas.microsoft.com/office/drawing/2014/main" val="20001"/>
                    </a:ext>
                  </a:extLst>
                </a:gridCol>
              </a:tblGrid>
              <a:tr h="411956">
                <a:tc>
                  <a:txBody>
                    <a:bodyPr/>
                    <a:lstStyle/>
                    <a:p>
                      <a:pPr algn="l">
                        <a:spcBef>
                          <a:spcPts val="600"/>
                        </a:spcBef>
                        <a:defRPr sz="1800"/>
                      </a:pPr>
                      <a:r>
                        <a:rPr sz="1600">
                          <a:latin typeface="+mj-lt"/>
                          <a:ea typeface="+mj-ea"/>
                          <a:cs typeface="+mj-cs"/>
                          <a:sym typeface="Verdana"/>
                        </a:rPr>
                        <a:t>Emp_no</a:t>
                      </a:r>
                    </a:p>
                  </a:txBody>
                  <a:tcPr marL="45720" marR="45720" horzOverflow="overflow">
                    <a:lnL w="25400">
                      <a:solidFill>
                        <a:srgbClr val="000000"/>
                      </a:solidFill>
                    </a:lnL>
                    <a:lnR w="12700">
                      <a:solidFill>
                        <a:srgbClr val="000000"/>
                      </a:solidFill>
                    </a:lnR>
                    <a:lnT w="254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E_name</a:t>
                      </a:r>
                    </a:p>
                  </a:txBody>
                  <a:tcPr marL="45720" marR="45720" horzOverflow="overflow">
                    <a:lnL w="12700">
                      <a:solidFill>
                        <a:srgbClr val="000000"/>
                      </a:solidFill>
                    </a:lnL>
                    <a:lnR w="25400">
                      <a:solidFill>
                        <a:srgbClr val="000000"/>
                      </a:solidFill>
                    </a:lnR>
                    <a:lnT w="25400">
                      <a:solidFill>
                        <a:srgbClr val="000000"/>
                      </a:solidFill>
                    </a:lnT>
                    <a:lnB w="12700">
                      <a:solidFill>
                        <a:srgbClr val="000000"/>
                      </a:solidFill>
                    </a:lnB>
                    <a:noFill/>
                  </a:tcPr>
                </a:tc>
                <a:extLst>
                  <a:ext uri="{0D108BD9-81ED-4DB2-BD59-A6C34878D82A}">
                    <a16:rowId xmlns:a16="http://schemas.microsoft.com/office/drawing/2014/main" val="10000"/>
                  </a:ext>
                </a:extLst>
              </a:tr>
              <a:tr h="411956">
                <a:tc>
                  <a:txBody>
                    <a:bodyPr/>
                    <a:lstStyle/>
                    <a:p>
                      <a:pPr algn="l">
                        <a:spcBef>
                          <a:spcPts val="600"/>
                        </a:spcBef>
                        <a:defRPr sz="1800"/>
                      </a:pPr>
                      <a:r>
                        <a:rPr sz="1600">
                          <a:latin typeface="+mj-lt"/>
                          <a:ea typeface="+mj-ea"/>
                          <a:cs typeface="+mj-cs"/>
                          <a:sym typeface="Verdana"/>
                        </a:rPr>
                        <a:t>1</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Jones</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411956">
                <a:tc>
                  <a:txBody>
                    <a:bodyPr/>
                    <a:lstStyle/>
                    <a:p>
                      <a:pPr algn="l">
                        <a:spcBef>
                          <a:spcPts val="600"/>
                        </a:spcBef>
                        <a:defRPr sz="1800"/>
                      </a:pPr>
                      <a:r>
                        <a:rPr sz="1600">
                          <a:latin typeface="+mj-lt"/>
                          <a:ea typeface="+mj-ea"/>
                          <a:cs typeface="+mj-cs"/>
                          <a:sym typeface="Verdana"/>
                        </a:rPr>
                        <a:t>7</a:t>
                      </a:r>
                    </a:p>
                  </a:txBody>
                  <a:tcPr marL="45720" marR="45720" horzOverflow="overflow">
                    <a:lnL w="254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a:spcBef>
                          <a:spcPts val="600"/>
                        </a:spcBef>
                        <a:defRPr sz="1800"/>
                      </a:pPr>
                      <a:r>
                        <a:rPr sz="1600">
                          <a:latin typeface="+mj-lt"/>
                          <a:ea typeface="+mj-ea"/>
                          <a:cs typeface="+mj-cs"/>
                          <a:sym typeface="Verdana"/>
                        </a:rPr>
                        <a:t>Evan</a:t>
                      </a:r>
                    </a:p>
                  </a:txBody>
                  <a:tcPr marL="45720" marR="45720" horzOverflow="overflow">
                    <a:lnL w="12700">
                      <a:solidFill>
                        <a:srgbClr val="000000"/>
                      </a:solidFill>
                    </a:lnL>
                    <a:lnR w="254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411956">
                <a:tc>
                  <a:txBody>
                    <a:bodyPr/>
                    <a:lstStyle/>
                    <a:p>
                      <a:pPr algn="l">
                        <a:spcBef>
                          <a:spcPts val="600"/>
                        </a:spcBef>
                        <a:defRPr sz="1800"/>
                      </a:pPr>
                      <a:r>
                        <a:rPr sz="1600">
                          <a:latin typeface="+mj-lt"/>
                          <a:ea typeface="+mj-ea"/>
                          <a:cs typeface="+mj-cs"/>
                          <a:sym typeface="Verdana"/>
                        </a:rPr>
                        <a:t>12</a:t>
                      </a:r>
                    </a:p>
                  </a:txBody>
                  <a:tcPr marL="45720" marR="45720" horzOverflow="overflow">
                    <a:lnL w="25400">
                      <a:solidFill>
                        <a:srgbClr val="000000"/>
                      </a:solidFill>
                    </a:lnL>
                    <a:lnR w="12700">
                      <a:solidFill>
                        <a:srgbClr val="000000"/>
                      </a:solidFill>
                    </a:lnR>
                    <a:lnT w="12700">
                      <a:solidFill>
                        <a:srgbClr val="000000"/>
                      </a:solidFill>
                    </a:lnT>
                    <a:lnB w="25400">
                      <a:solidFill>
                        <a:srgbClr val="000000"/>
                      </a:solidFill>
                    </a:lnB>
                    <a:noFill/>
                  </a:tcPr>
                </a:tc>
                <a:tc>
                  <a:txBody>
                    <a:bodyPr/>
                    <a:lstStyle/>
                    <a:p>
                      <a:pPr algn="l">
                        <a:spcBef>
                          <a:spcPts val="600"/>
                        </a:spcBef>
                        <a:defRPr sz="1800"/>
                      </a:pPr>
                      <a:r>
                        <a:rPr sz="1600">
                          <a:latin typeface="+mj-lt"/>
                          <a:ea typeface="+mj-ea"/>
                          <a:cs typeface="+mj-cs"/>
                          <a:sym typeface="Verdana"/>
                        </a:rPr>
                        <a:t>Smith</a:t>
                      </a:r>
                    </a:p>
                  </a:txBody>
                  <a:tcPr marL="45720" marR="45720" horzOverflow="overflow">
                    <a:lnL w="12700">
                      <a:solidFill>
                        <a:srgbClr val="000000"/>
                      </a:solidFill>
                    </a:lnL>
                    <a:lnR w="25400">
                      <a:solidFill>
                        <a:srgbClr val="000000"/>
                      </a:solidFill>
                    </a:lnR>
                    <a:lnT w="12700">
                      <a:solidFill>
                        <a:srgbClr val="000000"/>
                      </a:solidFill>
                    </a:lnT>
                    <a:lnB w="25400">
                      <a:solidFill>
                        <a:srgbClr val="000000"/>
                      </a:solidFill>
                    </a:lnB>
                    <a:noFill/>
                  </a:tcPr>
                </a:tc>
                <a:extLst>
                  <a:ext uri="{0D108BD9-81ED-4DB2-BD59-A6C34878D82A}">
                    <a16:rowId xmlns:a16="http://schemas.microsoft.com/office/drawing/2014/main" val="10003"/>
                  </a:ext>
                </a:extLst>
              </a:tr>
            </a:tbl>
          </a:graphicData>
        </a:graphic>
      </p:graphicFrame>
      <p:sp>
        <p:nvSpPr>
          <p:cNvPr id="1105" name="A-B"/>
          <p:cNvSpPr txBox="1"/>
          <p:nvPr/>
        </p:nvSpPr>
        <p:spPr>
          <a:xfrm>
            <a:off x="7010400" y="5486400"/>
            <a:ext cx="1219200"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spcBef>
                <a:spcPts val="1000"/>
              </a:spcBef>
              <a:defRPr sz="1800"/>
            </a:lvl1pPr>
          </a:lstStyle>
          <a:p>
            <a:r>
              <a:t>A-B</a:t>
            </a:r>
          </a:p>
        </p:txBody>
      </p:sp>
      <p:sp>
        <p:nvSpPr>
          <p:cNvPr id="1106"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60</a:t>
            </a:fld>
            <a:r>
              <a:t>￼</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61</a:t>
            </a:fld>
            <a:endParaRPr/>
          </a:p>
        </p:txBody>
      </p:sp>
      <p:sp>
        <p:nvSpPr>
          <p:cNvPr id="1109" name="Google Shape;128;p2"/>
          <p:cNvSpPr txBox="1">
            <a:spLocks noGrp="1"/>
          </p:cNvSpPr>
          <p:nvPr>
            <p:ph type="body" idx="1"/>
          </p:nvPr>
        </p:nvSpPr>
        <p:spPr>
          <a:xfrm>
            <a:off x="596900" y="1555750"/>
            <a:ext cx="8229600" cy="4138613"/>
          </a:xfrm>
          <a:prstGeom prst="rect">
            <a:avLst/>
          </a:prstGeom>
        </p:spPr>
        <p:txBody>
          <a:bodyPr lIns="45719" tIns="45719" rIns="45719" bIns="45719"/>
          <a:lstStyle/>
          <a:p>
            <a:pPr marL="236537" indent="-236537">
              <a:buClr>
                <a:srgbClr val="2F6B89"/>
              </a:buClr>
              <a:buSzPct val="100000"/>
              <a:buChar char="▪"/>
              <a:defRPr sz="1800">
                <a:solidFill>
                  <a:srgbClr val="000000"/>
                </a:solidFill>
              </a:defRPr>
            </a:pPr>
            <a:r>
              <a:t>Thus we understand the concept of RDBMS, the different kinds of constraints setting different types of integrity.</a:t>
            </a:r>
          </a:p>
          <a:p>
            <a:pPr marL="236537" indent="-236537">
              <a:buClr>
                <a:srgbClr val="2F6B89"/>
              </a:buClr>
              <a:buSzPct val="100000"/>
              <a:buChar char="▪"/>
              <a:defRPr sz="1800">
                <a:solidFill>
                  <a:srgbClr val="000000"/>
                </a:solidFill>
              </a:defRPr>
            </a:pPr>
            <a:r>
              <a:t>We also come to know about a number of operators performing different operations on relations.</a:t>
            </a:r>
          </a:p>
          <a:p>
            <a:pPr marL="236537" indent="-236537">
              <a:buClr>
                <a:srgbClr val="2F6B89"/>
              </a:buClr>
              <a:buSzPct val="100000"/>
              <a:buChar char="▪"/>
              <a:defRPr sz="1800">
                <a:solidFill>
                  <a:srgbClr val="000000"/>
                </a:solidFill>
              </a:defRPr>
            </a:pPr>
            <a:r>
              <a:t>The different types of keys and their significance.</a:t>
            </a:r>
          </a:p>
          <a:p>
            <a:pPr marL="236537" indent="-236537">
              <a:buClr>
                <a:srgbClr val="2F6B89"/>
              </a:buClr>
              <a:buSzPct val="100000"/>
              <a:buChar char="▪"/>
              <a:defRPr sz="1800">
                <a:solidFill>
                  <a:srgbClr val="000000"/>
                </a:solidFill>
              </a:defRPr>
            </a:pPr>
            <a:r>
              <a:t>We can say that RDBMS with its advantages and easy use have appealed the mass who are gradually moving away from the file handling systems.</a:t>
            </a:r>
          </a:p>
        </p:txBody>
      </p:sp>
      <p:sp>
        <p:nvSpPr>
          <p:cNvPr id="1110" name="Google Shape;129;p2"/>
          <p:cNvSpPr txBox="1">
            <a:spLocks noGrp="1"/>
          </p:cNvSpPr>
          <p:nvPr>
            <p:ph type="title"/>
          </p:nvPr>
        </p:nvSpPr>
        <p:spPr>
          <a:xfrm>
            <a:off x="698500" y="200025"/>
            <a:ext cx="8229600" cy="838200"/>
          </a:xfrm>
          <a:prstGeom prst="rect">
            <a:avLst/>
          </a:prstGeom>
        </p:spPr>
        <p:txBody>
          <a:bodyPr lIns="0" tIns="0" rIns="0" bIns="0" anchor="b"/>
          <a:lstStyle/>
          <a:p>
            <a:r>
              <a:t>Summary</a:t>
            </a:r>
          </a:p>
        </p:txBody>
      </p:sp>
      <p:sp>
        <p:nvSpPr>
          <p:cNvPr id="1111" name="Text"/>
          <p:cNvSpPr txBox="1"/>
          <p:nvPr/>
        </p:nvSpPr>
        <p:spPr>
          <a:xfrm>
            <a:off x="1828800" y="6534150"/>
            <a:ext cx="217151" cy="20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spcBef>
                <a:spcPts val="400"/>
              </a:spcBef>
              <a:defRPr sz="800">
                <a:solidFill>
                  <a:srgbClr val="FFFFFF"/>
                </a:solidFill>
              </a:defRPr>
            </a:pPr>
            <a:fld id="{86CB4B4D-7CA3-9044-876B-883B54F8677D}" type="slidenum">
              <a:t>61</a:t>
            </a:fld>
            <a:r>
              <a:t>￼</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62</a:t>
            </a:fld>
            <a:endParaRPr/>
          </a:p>
        </p:txBody>
      </p:sp>
      <p:sp>
        <p:nvSpPr>
          <p:cNvPr id="1114" name="Google Shape;129;p2"/>
          <p:cNvSpPr txBox="1">
            <a:spLocks noGrp="1"/>
          </p:cNvSpPr>
          <p:nvPr>
            <p:ph type="title"/>
          </p:nvPr>
        </p:nvSpPr>
        <p:spPr>
          <a:xfrm>
            <a:off x="1981200" y="581025"/>
            <a:ext cx="8229600" cy="838200"/>
          </a:xfrm>
          <a:prstGeom prst="rect">
            <a:avLst/>
          </a:prstGeom>
        </p:spPr>
        <p:txBody>
          <a:bodyPr lIns="0" tIns="0" rIns="0" bIns="0" anchor="b"/>
          <a:lstStyle/>
          <a:p>
            <a:r>
              <a:t>Summary</a:t>
            </a:r>
          </a:p>
        </p:txBody>
      </p:sp>
      <p:sp>
        <p:nvSpPr>
          <p:cNvPr id="1115" name="Google Shape;128;p2"/>
          <p:cNvSpPr txBox="1">
            <a:spLocks noGrp="1"/>
          </p:cNvSpPr>
          <p:nvPr>
            <p:ph type="body" idx="1"/>
          </p:nvPr>
        </p:nvSpPr>
        <p:spPr>
          <a:xfrm>
            <a:off x="1981200" y="1987550"/>
            <a:ext cx="8229600" cy="4138613"/>
          </a:xfrm>
          <a:prstGeom prst="rect">
            <a:avLst/>
          </a:prstGeom>
        </p:spPr>
        <p:txBody>
          <a:bodyPr lIns="45719" tIns="45719" rIns="45719" bIns="45719"/>
          <a:lstStyle/>
          <a:p>
            <a:pPr marL="0" indent="236537">
              <a:lnSpc>
                <a:spcPct val="100000"/>
              </a:lnSpc>
              <a:buClr>
                <a:srgbClr val="2F6B89"/>
              </a:buClr>
              <a:buFont typeface="Wingdings"/>
              <a:defRPr sz="1800">
                <a:solidFill>
                  <a:srgbClr val="000000"/>
                </a:solidFill>
              </a:defRPr>
            </a:pPr>
            <a:r>
              <a:t>We can conclude by saying that the basic purpose of Entity Relationship Model is to decide:</a:t>
            </a:r>
          </a:p>
          <a:p>
            <a:pPr marL="236537">
              <a:lnSpc>
                <a:spcPct val="100000"/>
              </a:lnSpc>
              <a:buClr>
                <a:srgbClr val="2F6B89"/>
              </a:buClr>
              <a:buSzPct val="100000"/>
              <a:buChar char="▪"/>
              <a:defRPr sz="1800">
                <a:solidFill>
                  <a:srgbClr val="000000"/>
                </a:solidFill>
              </a:defRPr>
            </a:pPr>
            <a:r>
              <a:t>The table name and structure</a:t>
            </a:r>
          </a:p>
          <a:p>
            <a:pPr marL="236537">
              <a:lnSpc>
                <a:spcPct val="100000"/>
              </a:lnSpc>
              <a:buClr>
                <a:srgbClr val="2F6B89"/>
              </a:buClr>
              <a:buSzPct val="100000"/>
              <a:buChar char="▪"/>
              <a:defRPr sz="1800">
                <a:solidFill>
                  <a:srgbClr val="000000"/>
                </a:solidFill>
              </a:defRPr>
            </a:pPr>
            <a:r>
              <a:t>The column names </a:t>
            </a:r>
          </a:p>
          <a:p>
            <a:pPr marL="236537">
              <a:lnSpc>
                <a:spcPct val="100000"/>
              </a:lnSpc>
              <a:buClr>
                <a:srgbClr val="2F6B89"/>
              </a:buClr>
              <a:buSzPct val="100000"/>
              <a:buChar char="▪"/>
              <a:defRPr sz="1800">
                <a:solidFill>
                  <a:srgbClr val="000000"/>
                </a:solidFill>
              </a:defRPr>
            </a:pPr>
            <a:r>
              <a:t>The attributes </a:t>
            </a:r>
          </a:p>
          <a:p>
            <a:pPr marL="236537">
              <a:lnSpc>
                <a:spcPct val="100000"/>
              </a:lnSpc>
              <a:buClr>
                <a:srgbClr val="2F6B89"/>
              </a:buClr>
              <a:buSzPct val="100000"/>
              <a:buChar char="▪"/>
              <a:defRPr sz="1800">
                <a:solidFill>
                  <a:srgbClr val="000000"/>
                </a:solidFill>
              </a:defRPr>
            </a:pPr>
            <a:r>
              <a:t>How will the tables be related to one another.</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Google Shape;128;p2"/>
          <p:cNvSpPr txBox="1">
            <a:spLocks noGrp="1"/>
          </p:cNvSpPr>
          <p:nvPr>
            <p:ph type="body" idx="1"/>
          </p:nvPr>
        </p:nvSpPr>
        <p:spPr>
          <a:xfrm>
            <a:off x="463548" y="1363082"/>
            <a:ext cx="11260281" cy="5025092"/>
          </a:xfrm>
          <a:prstGeom prst="rect">
            <a:avLst/>
          </a:prstGeom>
        </p:spPr>
        <p:txBody>
          <a:bodyPr/>
          <a:lstStyle/>
          <a:p>
            <a:pPr marL="236537" indent="-236537">
              <a:lnSpc>
                <a:spcPct val="100000"/>
              </a:lnSpc>
              <a:buClr>
                <a:srgbClr val="2F6B89"/>
              </a:buClr>
              <a:buSzPct val="100000"/>
              <a:buChar char="▪"/>
              <a:defRPr sz="1800">
                <a:solidFill>
                  <a:srgbClr val="000000"/>
                </a:solidFill>
              </a:defRPr>
            </a:pPr>
            <a:r>
              <a:t>A computer program (or more typically, a number of them) designed to manage a database, a large set of structured data, and run operations on the data requested by a number of users is called Database Management System (DBMS).  </a:t>
            </a:r>
          </a:p>
          <a:p>
            <a:pPr marL="236537" indent="-236537">
              <a:lnSpc>
                <a:spcPct val="100000"/>
              </a:lnSpc>
              <a:buClr>
                <a:srgbClr val="2F6B89"/>
              </a:buClr>
              <a:buSzPct val="100000"/>
              <a:buChar char="▪"/>
              <a:defRPr sz="1800">
                <a:solidFill>
                  <a:srgbClr val="000000"/>
                </a:solidFill>
              </a:defRPr>
            </a:pPr>
            <a:r>
              <a:t>A few examples of DBMS use include accounting, human resources and customer support systems.</a:t>
            </a:r>
          </a:p>
        </p:txBody>
      </p:sp>
      <p:sp>
        <p:nvSpPr>
          <p:cNvPr id="1118" name="Google Shape;129;p2"/>
          <p:cNvSpPr txBox="1">
            <a:spLocks noGrp="1"/>
          </p:cNvSpPr>
          <p:nvPr>
            <p:ph type="title"/>
          </p:nvPr>
        </p:nvSpPr>
        <p:spPr>
          <a:xfrm>
            <a:off x="463550" y="478701"/>
            <a:ext cx="11260278" cy="713217"/>
          </a:xfrm>
          <a:prstGeom prst="rect">
            <a:avLst/>
          </a:prstGeom>
          <a:solidFill>
            <a:srgbClr val="FFFFFF"/>
          </a:solidFill>
          <a:ln w="25400">
            <a:solidFill>
              <a:schemeClr val="accent1"/>
            </a:solidFill>
            <a:round/>
          </a:ln>
        </p:spPr>
        <p:txBody>
          <a:bodyPr lIns="508000" tIns="508000" rIns="508000" bIns="508000">
            <a:normAutofit fontScale="90000"/>
          </a:bodyPr>
          <a:lstStyle>
            <a:lvl1pPr>
              <a:lnSpc>
                <a:spcPct val="100000"/>
              </a:lnSpc>
              <a:defRPr sz="1400"/>
            </a:lvl1pPr>
          </a:lstStyle>
          <a:p>
            <a:r>
              <a:t>What is a Data Federation?</a:t>
            </a:r>
          </a:p>
        </p:txBody>
      </p:sp>
      <p:sp>
        <p:nvSpPr>
          <p:cNvPr id="1119" name="Google Shape;130;p2"/>
          <p:cNvSpPr txBox="1">
            <a:spLocks noGrp="1"/>
          </p:cNvSpPr>
          <p:nvPr>
            <p:ph type="sldNum" sz="quarter" idx="2"/>
          </p:nvPr>
        </p:nvSpPr>
        <p:spPr>
          <a:xfrm>
            <a:off x="514102" y="6451799"/>
            <a:ext cx="153963"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63</a:t>
            </a:fld>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Google Shape;195;p8"/>
          <p:cNvSpPr txBox="1">
            <a:spLocks noGrp="1"/>
          </p:cNvSpPr>
          <p:nvPr>
            <p:ph type="sldNum" sz="quarter" idx="2"/>
          </p:nvPr>
        </p:nvSpPr>
        <p:spPr>
          <a:xfrm>
            <a:off x="514102" y="6451799"/>
            <a:ext cx="11430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t>64</a:t>
            </a:fld>
            <a:endParaRPr/>
          </a:p>
        </p:txBody>
      </p:sp>
      <p:sp>
        <p:nvSpPr>
          <p:cNvPr id="1122" name="Google Shape;196;p8"/>
          <p:cNvSpPr txBox="1"/>
          <p:nvPr/>
        </p:nvSpPr>
        <p:spPr>
          <a:xfrm>
            <a:off x="463548" y="1363082"/>
            <a:ext cx="11430001" cy="5025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p>
            <a:r>
              <a:t>A </a:t>
            </a:r>
            <a:r>
              <a:rPr b="1"/>
              <a:t>data federation</a:t>
            </a:r>
            <a:r>
              <a:t> is a software process that allows multiple databases to function as one. This virtual database takes data from a range of sources and converts them all to a common model. This provides a single source of data for front-end applications.</a:t>
            </a:r>
          </a:p>
          <a:p>
            <a:endParaRPr/>
          </a:p>
          <a:p>
            <a:endParaRPr/>
          </a:p>
          <a:p>
            <a:endParaRPr/>
          </a:p>
          <a:p>
            <a:endParaRPr/>
          </a:p>
          <a:p>
            <a:endParaRPr/>
          </a:p>
          <a:p>
            <a:r>
              <a:t>Data Federation in Business</a:t>
            </a:r>
          </a:p>
          <a:p>
            <a:pPr marL="228600" indent="-228600">
              <a:buSzPct val="100000"/>
              <a:buChar char="•"/>
            </a:pPr>
            <a:r>
              <a:t>One of the biggest challenges facing businesses today is managing data effectively. There can be multiple problems with data:</a:t>
            </a:r>
          </a:p>
          <a:p>
            <a:pPr marL="228600" indent="-228600">
              <a:buSzPct val="100000"/>
              <a:buChar char="•"/>
            </a:pPr>
            <a:r>
              <a:t>Multiple cloud databases and different sites restricts access</a:t>
            </a:r>
          </a:p>
          <a:p>
            <a:pPr marL="228600" indent="-228600">
              <a:buSzPct val="100000"/>
              <a:buChar char="•"/>
            </a:pPr>
            <a:r>
              <a:t>Large volumes of data need massive storage</a:t>
            </a:r>
          </a:p>
          <a:p>
            <a:pPr marL="228600" indent="-228600">
              <a:buSzPct val="100000"/>
              <a:buChar char="•"/>
            </a:pPr>
            <a:r>
              <a:t>No consistency among data, requiring effort and time to cleanse and organize</a:t>
            </a:r>
          </a:p>
          <a:p>
            <a:pPr marL="228600" indent="-228600">
              <a:buSzPct val="100000"/>
              <a:buChar char="•"/>
            </a:pPr>
            <a:r>
              <a:t>No single format of how or where data is stored</a:t>
            </a:r>
          </a:p>
        </p:txBody>
      </p:sp>
      <p:sp>
        <p:nvSpPr>
          <p:cNvPr id="1123" name="Google Shape;197;p8"/>
          <p:cNvSpPr txBox="1"/>
          <p:nvPr/>
        </p:nvSpPr>
        <p:spPr>
          <a:xfrm>
            <a:off x="463550" y="478701"/>
            <a:ext cx="11430001" cy="6462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defTabSz="457200">
              <a:lnSpc>
                <a:spcPts val="9200"/>
              </a:lnSpc>
              <a:defRPr sz="4000" b="1">
                <a:solidFill>
                  <a:srgbClr val="323232"/>
                </a:solidFill>
              </a:defRPr>
            </a:lvl1pPr>
          </a:lstStyle>
          <a:p>
            <a:r>
              <a:t>What is Data Federation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Google Shape;195;p8"/>
          <p:cNvSpPr txBox="1">
            <a:spLocks noGrp="1"/>
          </p:cNvSpPr>
          <p:nvPr>
            <p:ph type="sldNum" sz="quarter" idx="2"/>
          </p:nvPr>
        </p:nvSpPr>
        <p:spPr>
          <a:xfrm>
            <a:off x="514102" y="6451799"/>
            <a:ext cx="11430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t>65</a:t>
            </a:fld>
            <a:endParaRPr/>
          </a:p>
        </p:txBody>
      </p:sp>
      <p:sp>
        <p:nvSpPr>
          <p:cNvPr id="1126" name="Google Shape;196;p8"/>
          <p:cNvSpPr txBox="1"/>
          <p:nvPr/>
        </p:nvSpPr>
        <p:spPr>
          <a:xfrm>
            <a:off x="463548" y="1363082"/>
            <a:ext cx="11430001" cy="5025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marL="228600" indent="-228600">
              <a:lnSpc>
                <a:spcPct val="90000"/>
              </a:lnSpc>
              <a:buClr>
                <a:srgbClr val="000000"/>
              </a:buClr>
              <a:buSzPts val="2000"/>
              <a:buFont typeface="Arial"/>
              <a:buChar char="•"/>
              <a:defRPr sz="2000"/>
            </a:lvl1pPr>
          </a:lstStyle>
          <a:p>
            <a:r>
              <a:t>is an umbrella term used to describe an approach to data management that allows an application to retrieve and manipulate data without requiring technical details about the data, such as how the data is formatted or where it is physically located. The goal of data virtualization is to create a single representation of data from multiple, disparate sources without having to copy or move the data.</a:t>
            </a:r>
          </a:p>
        </p:txBody>
      </p:sp>
      <p:sp>
        <p:nvSpPr>
          <p:cNvPr id="1127" name="Google Shape;197;p8"/>
          <p:cNvSpPr txBox="1"/>
          <p:nvPr/>
        </p:nvSpPr>
        <p:spPr>
          <a:xfrm>
            <a:off x="463550" y="478701"/>
            <a:ext cx="11430001" cy="1057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defTabSz="457200">
              <a:lnSpc>
                <a:spcPts val="9200"/>
              </a:lnSpc>
              <a:defRPr sz="4000" b="1">
                <a:solidFill>
                  <a:srgbClr val="323232"/>
                </a:solidFill>
              </a:defRPr>
            </a:lvl1pPr>
          </a:lstStyle>
          <a:p>
            <a:r>
              <a:t>Data virtualization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Google Shape;195;p8"/>
          <p:cNvSpPr txBox="1">
            <a:spLocks noGrp="1"/>
          </p:cNvSpPr>
          <p:nvPr>
            <p:ph type="sldNum" sz="quarter" idx="2"/>
          </p:nvPr>
        </p:nvSpPr>
        <p:spPr>
          <a:xfrm>
            <a:off x="514102" y="6451799"/>
            <a:ext cx="11430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t>66</a:t>
            </a:fld>
            <a:endParaRPr/>
          </a:p>
        </p:txBody>
      </p:sp>
      <p:sp>
        <p:nvSpPr>
          <p:cNvPr id="1130" name="Google Shape;196;p8"/>
          <p:cNvSpPr txBox="1"/>
          <p:nvPr/>
        </p:nvSpPr>
        <p:spPr>
          <a:xfrm>
            <a:off x="463548" y="1363082"/>
            <a:ext cx="11430001" cy="5025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p>
            <a:pPr marL="228600" indent="-228600">
              <a:lnSpc>
                <a:spcPct val="90000"/>
              </a:lnSpc>
              <a:buClr>
                <a:srgbClr val="000000"/>
              </a:buClr>
              <a:buSzPts val="2000"/>
              <a:buFont typeface="Arial"/>
              <a:buChar char="•"/>
              <a:defRPr sz="2000"/>
            </a:pPr>
            <a:r>
              <a:t>Cloud storage is a cloud computing model that stores data on the Internet through a cloud computing provider who manages and operates data storage as a service. It's delivered on demand with just-in-time capacity and costs, and eliminates buying and managing your own data storage infrastructure.</a:t>
            </a:r>
          </a:p>
          <a:p>
            <a:pPr>
              <a:lnSpc>
                <a:spcPct val="90000"/>
              </a:lnSpc>
              <a:defRPr sz="2000"/>
            </a:pPr>
            <a:endParaRPr/>
          </a:p>
          <a:p>
            <a:pPr marL="228600" indent="-228600">
              <a:lnSpc>
                <a:spcPct val="90000"/>
              </a:lnSpc>
              <a:buClr>
                <a:srgbClr val="000000"/>
              </a:buClr>
              <a:buSzPts val="2000"/>
              <a:buFont typeface="Arial"/>
              <a:buChar char="•"/>
              <a:defRPr sz="2000"/>
            </a:pPr>
            <a:r>
              <a:t>The Data Cloud allows organisations to unify and connect to a single copy of all of their data with ease. The result is an ecosystem of thousands of businesses and organisations connecting to not only their own data, but also connecting to each other by effortlessly sharing and consuming shared data and data services. </a:t>
            </a:r>
          </a:p>
          <a:p>
            <a:pPr marL="228600" indent="-228600">
              <a:lnSpc>
                <a:spcPct val="90000"/>
              </a:lnSpc>
              <a:buClr>
                <a:srgbClr val="000000"/>
              </a:buClr>
              <a:buSzPts val="2000"/>
              <a:buFont typeface="Arial"/>
              <a:buChar char="•"/>
              <a:defRPr sz="2000"/>
            </a:pPr>
            <a:endParaRPr/>
          </a:p>
          <a:p>
            <a:pPr marL="228600" indent="-228600">
              <a:lnSpc>
                <a:spcPct val="90000"/>
              </a:lnSpc>
              <a:buClr>
                <a:srgbClr val="000000"/>
              </a:buClr>
              <a:buSzPts val="2000"/>
              <a:buFont typeface="Arial"/>
              <a:buChar char="•"/>
              <a:defRPr sz="2000"/>
            </a:pPr>
            <a:r>
              <a:t>The Data Cloud makes the vast and growing quantities of valuable data connected, accessible, and available.</a:t>
            </a:r>
          </a:p>
        </p:txBody>
      </p:sp>
      <p:sp>
        <p:nvSpPr>
          <p:cNvPr id="1131" name="Google Shape;197;p8"/>
          <p:cNvSpPr txBox="1"/>
          <p:nvPr/>
        </p:nvSpPr>
        <p:spPr>
          <a:xfrm>
            <a:off x="463550" y="478701"/>
            <a:ext cx="11430001" cy="1057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defTabSz="457200">
              <a:lnSpc>
                <a:spcPts val="9200"/>
              </a:lnSpc>
              <a:defRPr sz="4000" b="1">
                <a:solidFill>
                  <a:srgbClr val="323232"/>
                </a:solidFill>
              </a:defRPr>
            </a:lvl1pPr>
          </a:lstStyle>
          <a:p>
            <a:r>
              <a:t>Data In the cloud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Google Shape;195;p8"/>
          <p:cNvSpPr txBox="1">
            <a:spLocks noGrp="1"/>
          </p:cNvSpPr>
          <p:nvPr>
            <p:ph type="sldNum" sz="quarter" idx="2"/>
          </p:nvPr>
        </p:nvSpPr>
        <p:spPr>
          <a:xfrm>
            <a:off x="514102" y="6451799"/>
            <a:ext cx="11430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t>67</a:t>
            </a:fld>
            <a:endParaRPr/>
          </a:p>
        </p:txBody>
      </p:sp>
      <p:sp>
        <p:nvSpPr>
          <p:cNvPr id="1134" name="Google Shape;196;p8"/>
          <p:cNvSpPr txBox="1"/>
          <p:nvPr/>
        </p:nvSpPr>
        <p:spPr>
          <a:xfrm>
            <a:off x="463548" y="1363082"/>
            <a:ext cx="11430001" cy="5025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lvl1pPr marL="228600" indent="-228600">
              <a:lnSpc>
                <a:spcPct val="90000"/>
              </a:lnSpc>
              <a:buClr>
                <a:srgbClr val="000000"/>
              </a:buClr>
              <a:buSzPts val="2000"/>
              <a:buFont typeface="Arial"/>
              <a:buChar char="•"/>
              <a:defRPr sz="2000"/>
            </a:lvl1pPr>
          </a:lstStyle>
          <a:p>
            <a:r>
              <a:t>Streaming data is data that is generated continuously by thousands of data sources, which typically send in the data records simultaneously, and in small sizes (order of Kilobytes). Streaming data includes a wide variety of data such as log files generated by customers using your mobile or web applications, ecommerce purchases, in-game player activity, information from social networks, financial trading floors, or geospatial services, and telemetry from connected devices or instrumentation in data centers.</a:t>
            </a:r>
          </a:p>
        </p:txBody>
      </p:sp>
      <p:sp>
        <p:nvSpPr>
          <p:cNvPr id="1135" name="Google Shape;197;p8"/>
          <p:cNvSpPr txBox="1"/>
          <p:nvPr/>
        </p:nvSpPr>
        <p:spPr>
          <a:xfrm>
            <a:off x="463550" y="478701"/>
            <a:ext cx="11430001" cy="1057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defTabSz="457200">
              <a:lnSpc>
                <a:spcPts val="9200"/>
              </a:lnSpc>
              <a:defRPr sz="4000" b="1">
                <a:solidFill>
                  <a:srgbClr val="323232"/>
                </a:solidFill>
              </a:defRPr>
            </a:lvl1pPr>
          </a:lstStyle>
          <a:p>
            <a:r>
              <a:t>Data Stream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6FF297-3495-495E-A602-117FEE56FBF1}"/>
              </a:ext>
            </a:extLst>
          </p:cNvPr>
          <p:cNvSpPr>
            <a:spLocks noGrp="1"/>
          </p:cNvSpPr>
          <p:nvPr>
            <p:ph type="subTitle" idx="1"/>
          </p:nvPr>
        </p:nvSpPr>
        <p:spPr>
          <a:xfrm>
            <a:off x="532334" y="4544698"/>
            <a:ext cx="6259003" cy="424732"/>
          </a:xfrm>
        </p:spPr>
        <p:txBody>
          <a:bodyPr/>
          <a:lstStyle/>
          <a:p>
            <a:r>
              <a:rPr lang="en-US" dirty="0"/>
              <a:t> </a:t>
            </a:r>
          </a:p>
        </p:txBody>
      </p:sp>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539615" y="3301761"/>
            <a:ext cx="10525125" cy="701731"/>
          </a:xfrm>
        </p:spPr>
        <p:txBody>
          <a:bodyPr anchor="b">
            <a:spAutoFit/>
          </a:bodyPr>
          <a:lstStyle/>
          <a:p>
            <a:r>
              <a:rPr lang="en-US" dirty="0"/>
              <a:t>Data management techniques</a:t>
            </a:r>
          </a:p>
        </p:txBody>
      </p:sp>
    </p:spTree>
    <p:extLst>
      <p:ext uri="{BB962C8B-B14F-4D97-AF65-F5344CB8AC3E}">
        <p14:creationId xmlns:p14="http://schemas.microsoft.com/office/powerpoint/2010/main" val="331350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5D74AE-156F-5417-16F3-ADC1D4A285C2}"/>
              </a:ext>
            </a:extLst>
          </p:cNvPr>
          <p:cNvSpPr>
            <a:spLocks noGrp="1"/>
          </p:cNvSpPr>
          <p:nvPr>
            <p:ph type="body" sz="quarter" idx="14"/>
          </p:nvPr>
        </p:nvSpPr>
        <p:spPr>
          <a:xfrm>
            <a:off x="463549" y="1363083"/>
            <a:ext cx="11260279" cy="5025090"/>
          </a:xfrm>
        </p:spPr>
        <p:txBody>
          <a:bodyPr>
            <a:normAutofit/>
          </a:bodyPr>
          <a:lstStyle/>
          <a:p>
            <a:r>
              <a:rPr lang="en-US" dirty="0"/>
              <a:t>Managing data at rest &amp; data in transit</a:t>
            </a:r>
          </a:p>
          <a:p>
            <a:endParaRPr lang="en-US" dirty="0"/>
          </a:p>
          <a:p>
            <a:r>
              <a:rPr lang="en-US" dirty="0"/>
              <a:t>Transaction systems and Analytical systems</a:t>
            </a:r>
          </a:p>
          <a:p>
            <a:endParaRPr lang="en-US" dirty="0"/>
          </a:p>
          <a:p>
            <a:r>
              <a:rPr lang="en-US" dirty="0"/>
              <a:t>Why cant we use a transaction system for large scale analysis? Need of a separate analytical system when we capture data at an enterprise level</a:t>
            </a:r>
          </a:p>
          <a:p>
            <a:endParaRPr lang="en-US" dirty="0"/>
          </a:p>
          <a:p>
            <a:r>
              <a:rPr lang="en-US" dirty="0"/>
              <a:t>Why constant monitoring and security becomes crucial?</a:t>
            </a:r>
          </a:p>
          <a:p>
            <a:endParaRPr lang="en-US" dirty="0"/>
          </a:p>
          <a:p>
            <a:endParaRPr lang="en-IN" dirty="0"/>
          </a:p>
        </p:txBody>
      </p:sp>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p:txBody>
          <a:bodyPr/>
          <a:lstStyle/>
          <a:p>
            <a:r>
              <a:rPr lang="en-US" dirty="0"/>
              <a:t>What are we going to learn?</a:t>
            </a:r>
            <a:endParaRPr lang="en-IN" dirty="0"/>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69</a:t>
            </a:fld>
            <a:endParaRPr lang="en-IN" dirty="0"/>
          </a:p>
        </p:txBody>
      </p:sp>
    </p:spTree>
    <p:extLst>
      <p:ext uri="{BB962C8B-B14F-4D97-AF65-F5344CB8AC3E}">
        <p14:creationId xmlns:p14="http://schemas.microsoft.com/office/powerpoint/2010/main" val="807610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Google Shape;120;p1"/>
          <p:cNvSpPr txBox="1">
            <a:spLocks noGrp="1"/>
          </p:cNvSpPr>
          <p:nvPr>
            <p:ph type="subTitle" sz="quarter" idx="1"/>
          </p:nvPr>
        </p:nvSpPr>
        <p:spPr>
          <a:xfrm>
            <a:off x="532333" y="4544698"/>
            <a:ext cx="6259005" cy="424733"/>
          </a:xfrm>
          <a:prstGeom prst="rect">
            <a:avLst/>
          </a:prstGeom>
        </p:spPr>
        <p:txBody>
          <a:bodyPr/>
          <a:lstStyle>
            <a:lvl1pPr marL="0" indent="0" defTabSz="896111">
              <a:spcBef>
                <a:spcPts val="0"/>
              </a:spcBef>
              <a:defRPr sz="2352"/>
            </a:lvl1pPr>
          </a:lstStyle>
          <a:p>
            <a:r>
              <a:t> </a:t>
            </a:r>
          </a:p>
        </p:txBody>
      </p:sp>
      <p:sp>
        <p:nvSpPr>
          <p:cNvPr id="669" name="Google Shape;121;p1"/>
          <p:cNvSpPr txBox="1">
            <a:spLocks noGrp="1"/>
          </p:cNvSpPr>
          <p:nvPr>
            <p:ph type="body" idx="13"/>
          </p:nvPr>
        </p:nvSpPr>
        <p:spPr>
          <a:xfrm>
            <a:off x="539614" y="3301760"/>
            <a:ext cx="10525202" cy="702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b"/>
          <a:lstStyle>
            <a:lvl1pPr marL="0" indent="0" defTabSz="905255">
              <a:spcBef>
                <a:spcPts val="0"/>
              </a:spcBef>
              <a:buClrTx/>
              <a:buSzTx/>
              <a:buFontTx/>
              <a:buNone/>
              <a:defRPr sz="4356" b="1">
                <a:solidFill>
                  <a:srgbClr val="FFFFFF"/>
                </a:solidFill>
              </a:defRPr>
            </a:lvl1pPr>
          </a:lstStyle>
          <a:p>
            <a:r>
              <a:t>File Management techniques</a:t>
            </a:r>
          </a:p>
        </p:txBody>
      </p:sp>
      <p:sp>
        <p:nvSpPr>
          <p:cNvPr id="670" name="Google Shape;122;p1"/>
          <p:cNvSpPr txBox="1"/>
          <p:nvPr/>
        </p:nvSpPr>
        <p:spPr>
          <a:xfrm>
            <a:off x="759977" y="4085866"/>
            <a:ext cx="7682273" cy="584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3200" b="1">
                <a:solidFill>
                  <a:srgbClr val="FFFFFF"/>
                </a:solidFill>
              </a:defRPr>
            </a:lvl1pPr>
          </a:lstStyle>
          <a:p>
            <a:endParaRPr dirty="0"/>
          </a:p>
        </p:txBody>
      </p:sp>
      <p:sp>
        <p:nvSpPr>
          <p:cNvPr id="671" name="Google Shape;123;p1"/>
          <p:cNvSpPr txBox="1"/>
          <p:nvPr/>
        </p:nvSpPr>
        <p:spPr>
          <a:xfrm>
            <a:off x="759976" y="5510636"/>
            <a:ext cx="5022576" cy="36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defRPr sz="1800" b="1">
                <a:solidFill>
                  <a:srgbClr val="FFFFFF"/>
                </a:solidFill>
              </a:defRPr>
            </a:pP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432EE-9AC5-419C-582E-583A0177197A}"/>
              </a:ext>
            </a:extLst>
          </p:cNvPr>
          <p:cNvSpPr>
            <a:spLocks noGrp="1"/>
          </p:cNvSpPr>
          <p:nvPr>
            <p:ph type="title"/>
          </p:nvPr>
        </p:nvSpPr>
        <p:spPr/>
        <p:txBody>
          <a:bodyPr/>
          <a:lstStyle/>
          <a:p>
            <a:r>
              <a:rPr lang="en-US" dirty="0"/>
              <a:t>Transaction systems and Analytical systems</a:t>
            </a:r>
            <a:endParaRPr lang="en-IN" dirty="0"/>
          </a:p>
        </p:txBody>
      </p:sp>
      <p:sp>
        <p:nvSpPr>
          <p:cNvPr id="4" name="Text Placeholder 3">
            <a:extLst>
              <a:ext uri="{FF2B5EF4-FFF2-40B4-BE49-F238E27FC236}">
                <a16:creationId xmlns:a16="http://schemas.microsoft.com/office/drawing/2014/main" id="{68D36FA8-257B-8004-66C2-A0B8C2823444}"/>
              </a:ext>
            </a:extLst>
          </p:cNvPr>
          <p:cNvSpPr>
            <a:spLocks noGrp="1"/>
          </p:cNvSpPr>
          <p:nvPr>
            <p:ph type="body" sz="quarter" idx="13"/>
          </p:nvPr>
        </p:nvSpPr>
        <p:spPr>
          <a:xfrm>
            <a:off x="550157" y="1293029"/>
            <a:ext cx="5092997" cy="5576398"/>
          </a:xfrm>
        </p:spPr>
        <p:txBody>
          <a:bodyPr/>
          <a:lstStyle/>
          <a:p>
            <a:r>
              <a:rPr lang="en-US" sz="1800" dirty="0"/>
              <a:t>Transaction systems</a:t>
            </a:r>
          </a:p>
          <a:p>
            <a:endParaRPr lang="en-US" sz="1800" dirty="0"/>
          </a:p>
          <a:p>
            <a:pPr lvl="1"/>
            <a:r>
              <a:rPr lang="en-US" sz="1600" dirty="0"/>
              <a:t>Quick turn around time</a:t>
            </a:r>
          </a:p>
          <a:p>
            <a:pPr lvl="1"/>
            <a:endParaRPr lang="en-US" sz="1600" dirty="0"/>
          </a:p>
          <a:p>
            <a:pPr lvl="1"/>
            <a:r>
              <a:rPr lang="en-US" sz="1600" dirty="0"/>
              <a:t>Low latency in the n/w</a:t>
            </a:r>
          </a:p>
          <a:p>
            <a:pPr lvl="1"/>
            <a:endParaRPr lang="en-US" sz="1600" dirty="0"/>
          </a:p>
          <a:p>
            <a:pPr lvl="1"/>
            <a:r>
              <a:rPr lang="en-US" sz="1600" dirty="0"/>
              <a:t>Consistency</a:t>
            </a:r>
          </a:p>
          <a:p>
            <a:pPr lvl="1"/>
            <a:endParaRPr lang="en-US" sz="1600" dirty="0"/>
          </a:p>
          <a:p>
            <a:pPr lvl="1"/>
            <a:r>
              <a:rPr lang="en-US" sz="1600" dirty="0"/>
              <a:t>Handle large user base (through put)</a:t>
            </a:r>
          </a:p>
          <a:p>
            <a:pPr lvl="1"/>
            <a:endParaRPr lang="en-US" sz="1600" dirty="0"/>
          </a:p>
          <a:p>
            <a:pPr lvl="1"/>
            <a:r>
              <a:rPr lang="en-US" sz="1600" dirty="0"/>
              <a:t>Low number of records getting affected</a:t>
            </a:r>
          </a:p>
          <a:p>
            <a:pPr lvl="1"/>
            <a:endParaRPr lang="en-US" sz="1600" dirty="0"/>
          </a:p>
          <a:p>
            <a:pPr lvl="1"/>
            <a:r>
              <a:rPr lang="en-US" sz="1600" dirty="0"/>
              <a:t>Availability</a:t>
            </a:r>
          </a:p>
          <a:p>
            <a:pPr lvl="1"/>
            <a:endParaRPr lang="en-US" sz="1600" dirty="0"/>
          </a:p>
          <a:p>
            <a:pPr lvl="1"/>
            <a:r>
              <a:rPr lang="en-US" sz="1600" dirty="0"/>
              <a:t>Resilience</a:t>
            </a:r>
          </a:p>
          <a:p>
            <a:pPr lvl="1"/>
            <a:endParaRPr lang="en-US" sz="1600" dirty="0"/>
          </a:p>
          <a:p>
            <a:pPr lvl="1"/>
            <a:r>
              <a:rPr lang="en-US" sz="1600" dirty="0"/>
              <a:t>Transaction oriented</a:t>
            </a:r>
          </a:p>
          <a:p>
            <a:pPr lvl="1"/>
            <a:endParaRPr lang="en-US" sz="1600" dirty="0"/>
          </a:p>
          <a:p>
            <a:pPr lvl="1"/>
            <a:endParaRPr lang="en-IN" sz="1600" dirty="0"/>
          </a:p>
        </p:txBody>
      </p:sp>
      <p:sp>
        <p:nvSpPr>
          <p:cNvPr id="7" name="Text Placeholder 3">
            <a:extLst>
              <a:ext uri="{FF2B5EF4-FFF2-40B4-BE49-F238E27FC236}">
                <a16:creationId xmlns:a16="http://schemas.microsoft.com/office/drawing/2014/main" id="{68D36FA8-257B-8004-66C2-A0B8C2823444}"/>
              </a:ext>
            </a:extLst>
          </p:cNvPr>
          <p:cNvSpPr>
            <a:spLocks noGrp="1"/>
          </p:cNvSpPr>
          <p:nvPr>
            <p:ph type="body" sz="quarter" idx="13"/>
          </p:nvPr>
        </p:nvSpPr>
        <p:spPr>
          <a:xfrm>
            <a:off x="6502992" y="1293029"/>
            <a:ext cx="5092997" cy="5605637"/>
          </a:xfrm>
        </p:spPr>
        <p:txBody>
          <a:bodyPr/>
          <a:lstStyle/>
          <a:p>
            <a:r>
              <a:rPr lang="en-US" sz="1800" dirty="0"/>
              <a:t>Analytical systems</a:t>
            </a:r>
          </a:p>
          <a:p>
            <a:pPr marL="457200" lvl="1" indent="0">
              <a:buNone/>
            </a:pPr>
            <a:endParaRPr lang="en-US" sz="1800" dirty="0"/>
          </a:p>
          <a:p>
            <a:pPr lvl="1"/>
            <a:r>
              <a:rPr lang="en-US" sz="1600" dirty="0"/>
              <a:t>Can compromise on turn around time</a:t>
            </a:r>
          </a:p>
          <a:p>
            <a:pPr lvl="1"/>
            <a:endParaRPr lang="en-US" sz="1600" dirty="0"/>
          </a:p>
          <a:p>
            <a:pPr lvl="1"/>
            <a:r>
              <a:rPr lang="en-US" sz="1600" dirty="0"/>
              <a:t>N/w latency is not an issue as it happens in one place</a:t>
            </a:r>
          </a:p>
          <a:p>
            <a:pPr lvl="1"/>
            <a:endParaRPr lang="en-US" sz="1600" dirty="0"/>
          </a:p>
          <a:p>
            <a:pPr lvl="1"/>
            <a:r>
              <a:rPr lang="en-US" sz="1600" dirty="0"/>
              <a:t>Consistency</a:t>
            </a:r>
          </a:p>
          <a:p>
            <a:pPr lvl="1"/>
            <a:endParaRPr lang="en-US" sz="1600" dirty="0"/>
          </a:p>
          <a:p>
            <a:pPr lvl="1"/>
            <a:r>
              <a:rPr lang="en-US" sz="1600" dirty="0"/>
              <a:t>Batch processes are triggered by a single user</a:t>
            </a:r>
          </a:p>
          <a:p>
            <a:pPr lvl="1"/>
            <a:endParaRPr lang="en-US" sz="1600" dirty="0"/>
          </a:p>
          <a:p>
            <a:pPr lvl="1"/>
            <a:r>
              <a:rPr lang="en-US" sz="1600" dirty="0"/>
              <a:t>Very large number of records are getting affected/ used</a:t>
            </a:r>
          </a:p>
          <a:p>
            <a:pPr lvl="1"/>
            <a:endParaRPr lang="en-US" sz="1600" dirty="0"/>
          </a:p>
          <a:p>
            <a:pPr lvl="1"/>
            <a:r>
              <a:rPr lang="en-US" sz="1600" dirty="0"/>
              <a:t>Processes can be restarted even after failure, not critical for business continuity</a:t>
            </a:r>
          </a:p>
          <a:p>
            <a:pPr lvl="1"/>
            <a:endParaRPr lang="en-US" sz="1600" dirty="0"/>
          </a:p>
          <a:p>
            <a:pPr lvl="1"/>
            <a:r>
              <a:rPr lang="en-US" sz="1600" dirty="0"/>
              <a:t>Analysis oriented</a:t>
            </a:r>
          </a:p>
          <a:p>
            <a:pPr lvl="1"/>
            <a:endParaRPr lang="en-US" sz="1600" dirty="0"/>
          </a:p>
          <a:p>
            <a:pPr lvl="1"/>
            <a:endParaRPr lang="en-IN" sz="1600" dirty="0"/>
          </a:p>
        </p:txBody>
      </p:sp>
    </p:spTree>
    <p:extLst>
      <p:ext uri="{BB962C8B-B14F-4D97-AF65-F5344CB8AC3E}">
        <p14:creationId xmlns:p14="http://schemas.microsoft.com/office/powerpoint/2010/main" val="4260488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BFF5CEB5-0065-6FAC-FAF1-B0D56F592220}"/>
              </a:ext>
            </a:extLst>
          </p:cNvPr>
          <p:cNvSpPr>
            <a:spLocks noGrp="1"/>
          </p:cNvSpPr>
          <p:nvPr>
            <p:ph type="sldNum" sz="quarter" idx="15"/>
          </p:nvPr>
        </p:nvSpPr>
        <p:spPr/>
        <p:txBody>
          <a:bodyPr/>
          <a:lstStyle/>
          <a:p>
            <a:fld id="{0879F475-59B1-4993-848A-C2B683DE9AF5}" type="slidenum">
              <a:rPr lang="en-IN" smtClean="0"/>
              <a:pPr/>
              <a:t>71</a:t>
            </a:fld>
            <a:endParaRPr lang="en-IN" dirty="0"/>
          </a:p>
        </p:txBody>
      </p:sp>
      <p:pic>
        <p:nvPicPr>
          <p:cNvPr id="2050" name="Picture 2" descr="JCB launches ecoXpert Backhoe Loader, new range of side engined  Telehandlers at Excon'19 | The Financial Ex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863" y="139337"/>
            <a:ext cx="4715884" cy="31439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deas.captain-of-industry.com/suggestions/225378/bucketwheel- excavator : r/captain_of_indu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747" y="139337"/>
            <a:ext cx="4997428" cy="31439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hindra Loadking Zoom Tipper Price in India, Photos, Specifications &amp;  Features | AutoPortal.com"/>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935791" y="3369327"/>
            <a:ext cx="4025128" cy="30188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op 5 World's Biggest Mining Dump Trucks | iseekpla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4747" y="3517689"/>
            <a:ext cx="3771991" cy="2722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039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0879F475-59B1-4993-848A-C2B683DE9AF5}" type="slidenum">
              <a:rPr lang="en-IN" smtClean="0"/>
              <a:pPr/>
              <a:t>72</a:t>
            </a:fld>
            <a:endParaRPr lang="en-IN" dirty="0"/>
          </a:p>
        </p:txBody>
      </p:sp>
      <p:sp>
        <p:nvSpPr>
          <p:cNvPr id="3" name="Text Placeholder 1">
            <a:extLst>
              <a:ext uri="{FF2B5EF4-FFF2-40B4-BE49-F238E27FC236}">
                <a16:creationId xmlns:a16="http://schemas.microsoft.com/office/drawing/2014/main" id="{3E5D74AE-156F-5417-16F3-ADC1D4A285C2}"/>
              </a:ext>
            </a:extLst>
          </p:cNvPr>
          <p:cNvSpPr txBox="1">
            <a:spLocks/>
          </p:cNvSpPr>
          <p:nvPr/>
        </p:nvSpPr>
        <p:spPr>
          <a:xfrm>
            <a:off x="463549" y="1363083"/>
            <a:ext cx="11260279" cy="5025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What is Business continuity?</a:t>
            </a:r>
          </a:p>
          <a:p>
            <a:endParaRPr lang="en-US" sz="2000" dirty="0"/>
          </a:p>
          <a:p>
            <a:r>
              <a:rPr lang="en-US" sz="2000" dirty="0"/>
              <a:t>Computation power/ processing capability of a system</a:t>
            </a:r>
          </a:p>
          <a:p>
            <a:endParaRPr lang="en-US" sz="2000" dirty="0"/>
          </a:p>
          <a:p>
            <a:r>
              <a:rPr lang="en-US" sz="2000" dirty="0"/>
              <a:t>What will happen if we share the computation power between transaction processes and analytical processes? </a:t>
            </a:r>
          </a:p>
          <a:p>
            <a:endParaRPr lang="en-US" sz="2000" dirty="0"/>
          </a:p>
          <a:p>
            <a:r>
              <a:rPr lang="en-US" sz="2000" dirty="0"/>
              <a:t> The way data is stored in transaction system is ideal for transactions not bulk analysis</a:t>
            </a:r>
          </a:p>
          <a:p>
            <a:r>
              <a:rPr lang="en-US" sz="2000" dirty="0"/>
              <a:t> Internal system designs – row based storages and columnar storages</a:t>
            </a:r>
          </a:p>
          <a:p>
            <a:endParaRPr lang="en-US" sz="2000" dirty="0"/>
          </a:p>
          <a:p>
            <a:r>
              <a:rPr lang="en-US" sz="2000" dirty="0"/>
              <a:t>Integrate data in silos – bring data to the same platform for analysis</a:t>
            </a:r>
          </a:p>
          <a:p>
            <a:r>
              <a:rPr lang="en-US" sz="2000" dirty="0"/>
              <a:t>We need a separate system to do the analysis on large amount of data, whose storage and computation is designed for that purpose</a:t>
            </a:r>
          </a:p>
          <a:p>
            <a:endParaRPr lang="en-IN" sz="2000" dirty="0"/>
          </a:p>
        </p:txBody>
      </p:sp>
      <p:sp>
        <p:nvSpPr>
          <p:cNvPr id="4" name="Title 2">
            <a:extLst>
              <a:ext uri="{FF2B5EF4-FFF2-40B4-BE49-F238E27FC236}">
                <a16:creationId xmlns:a16="http://schemas.microsoft.com/office/drawing/2014/main" id="{56243872-C66F-EDEB-B185-CE420E5D6837}"/>
              </a:ext>
            </a:extLst>
          </p:cNvPr>
          <p:cNvSpPr txBox="1">
            <a:spLocks/>
          </p:cNvSpPr>
          <p:nvPr/>
        </p:nvSpPr>
        <p:spPr>
          <a:xfrm>
            <a:off x="463550" y="478702"/>
            <a:ext cx="11260278" cy="7132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Why do we need a separate system for doing analysis?</a:t>
            </a:r>
            <a:endParaRPr lang="en-IN" sz="2800" dirty="0"/>
          </a:p>
        </p:txBody>
      </p:sp>
    </p:spTree>
    <p:extLst>
      <p:ext uri="{BB962C8B-B14F-4D97-AF65-F5344CB8AC3E}">
        <p14:creationId xmlns:p14="http://schemas.microsoft.com/office/powerpoint/2010/main" val="15126257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0879F475-59B1-4993-848A-C2B683DE9AF5}" type="slidenum">
              <a:rPr lang="en-IN" smtClean="0"/>
              <a:pPr/>
              <a:t>73</a:t>
            </a:fld>
            <a:endParaRPr lang="en-IN" dirty="0"/>
          </a:p>
        </p:txBody>
      </p:sp>
      <p:sp>
        <p:nvSpPr>
          <p:cNvPr id="3" name="Text Placeholder 1">
            <a:extLst>
              <a:ext uri="{FF2B5EF4-FFF2-40B4-BE49-F238E27FC236}">
                <a16:creationId xmlns:a16="http://schemas.microsoft.com/office/drawing/2014/main" id="{3E5D74AE-156F-5417-16F3-ADC1D4A285C2}"/>
              </a:ext>
            </a:extLst>
          </p:cNvPr>
          <p:cNvSpPr txBox="1">
            <a:spLocks/>
          </p:cNvSpPr>
          <p:nvPr/>
        </p:nvSpPr>
        <p:spPr>
          <a:xfrm>
            <a:off x="463549" y="1363083"/>
            <a:ext cx="11260279" cy="5025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Transaction system(s) will be working in their silos</a:t>
            </a:r>
          </a:p>
          <a:p>
            <a:r>
              <a:rPr lang="en-US" sz="2000" dirty="0"/>
              <a:t>We need to bring the data to a single platform to do the analysis</a:t>
            </a:r>
          </a:p>
          <a:p>
            <a:endParaRPr lang="en-US" sz="2000" dirty="0"/>
          </a:p>
          <a:p>
            <a:r>
              <a:rPr lang="en-US" sz="2000" dirty="0"/>
              <a:t>Data Integration</a:t>
            </a:r>
          </a:p>
          <a:p>
            <a:pPr lvl="1"/>
            <a:r>
              <a:rPr lang="en-US" sz="2000" dirty="0"/>
              <a:t>Understand the sources and pull data from them to our platform</a:t>
            </a:r>
          </a:p>
          <a:p>
            <a:pPr lvl="1"/>
            <a:r>
              <a:rPr lang="en-US" sz="2000" dirty="0"/>
              <a:t>Design/ define &amp; implement business rules to BLEND them</a:t>
            </a:r>
          </a:p>
          <a:p>
            <a:pPr lvl="1"/>
            <a:r>
              <a:rPr lang="en-US" sz="2000" dirty="0"/>
              <a:t>Create an ideal </a:t>
            </a:r>
            <a:r>
              <a:rPr lang="en-US" sz="2000" b="1" dirty="0"/>
              <a:t>storage mechanism</a:t>
            </a:r>
            <a:r>
              <a:rPr lang="en-US" sz="2000" dirty="0"/>
              <a:t> for the processed data and push the output to the same (typically a DWH)</a:t>
            </a:r>
          </a:p>
          <a:p>
            <a:r>
              <a:rPr lang="en-US" sz="2000" dirty="0"/>
              <a:t>Pull </a:t>
            </a:r>
            <a:r>
              <a:rPr lang="en-US" sz="2000" dirty="0">
                <a:sym typeface="Wingdings" panose="05000000000000000000" pitchFamily="2" charset="2"/>
              </a:rPr>
              <a:t> </a:t>
            </a:r>
            <a:r>
              <a:rPr lang="en-US" sz="2000" dirty="0"/>
              <a:t>Process </a:t>
            </a:r>
            <a:r>
              <a:rPr lang="en-US" sz="2000" dirty="0">
                <a:sym typeface="Wingdings" panose="05000000000000000000" pitchFamily="2" charset="2"/>
              </a:rPr>
              <a:t> </a:t>
            </a:r>
            <a:r>
              <a:rPr lang="en-US" sz="2000" dirty="0"/>
              <a:t>Push    :   Extract </a:t>
            </a:r>
            <a:r>
              <a:rPr lang="en-US" sz="2000" dirty="0">
                <a:sym typeface="Wingdings" panose="05000000000000000000" pitchFamily="2" charset="2"/>
              </a:rPr>
              <a:t> Transform  Load</a:t>
            </a:r>
          </a:p>
          <a:p>
            <a:endParaRPr lang="en-US" sz="2000" dirty="0">
              <a:sym typeface="Wingdings" panose="05000000000000000000" pitchFamily="2" charset="2"/>
            </a:endParaRPr>
          </a:p>
          <a:p>
            <a:r>
              <a:rPr lang="en-US" sz="2000" dirty="0">
                <a:sym typeface="Wingdings" panose="05000000000000000000" pitchFamily="2" charset="2"/>
              </a:rPr>
              <a:t>ETL tools, ETL server</a:t>
            </a:r>
            <a:endParaRPr lang="en-US" sz="2000" dirty="0"/>
          </a:p>
          <a:p>
            <a:endParaRPr lang="en-IN" sz="2000" dirty="0"/>
          </a:p>
        </p:txBody>
      </p:sp>
      <p:sp>
        <p:nvSpPr>
          <p:cNvPr id="4" name="Title 2">
            <a:extLst>
              <a:ext uri="{FF2B5EF4-FFF2-40B4-BE49-F238E27FC236}">
                <a16:creationId xmlns:a16="http://schemas.microsoft.com/office/drawing/2014/main" id="{56243872-C66F-EDEB-B185-CE420E5D6837}"/>
              </a:ext>
            </a:extLst>
          </p:cNvPr>
          <p:cNvSpPr txBox="1">
            <a:spLocks/>
          </p:cNvSpPr>
          <p:nvPr/>
        </p:nvSpPr>
        <p:spPr>
          <a:xfrm>
            <a:off x="463550" y="478702"/>
            <a:ext cx="11260278" cy="7132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We need to bring data from </a:t>
            </a:r>
            <a:r>
              <a:rPr lang="en-US" sz="2800" dirty="0" err="1"/>
              <a:t>Txn</a:t>
            </a:r>
            <a:r>
              <a:rPr lang="en-US" sz="2800" dirty="0"/>
              <a:t> system(s) to a single platform</a:t>
            </a:r>
            <a:endParaRPr lang="en-IN" sz="2800" dirty="0"/>
          </a:p>
        </p:txBody>
      </p:sp>
    </p:spTree>
    <p:extLst>
      <p:ext uri="{BB962C8B-B14F-4D97-AF65-F5344CB8AC3E}">
        <p14:creationId xmlns:p14="http://schemas.microsoft.com/office/powerpoint/2010/main" val="2053774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0879F475-59B1-4993-848A-C2B683DE9AF5}" type="slidenum">
              <a:rPr lang="en-IN" smtClean="0"/>
              <a:pPr/>
              <a:t>74</a:t>
            </a:fld>
            <a:endParaRPr lang="en-IN" dirty="0"/>
          </a:p>
        </p:txBody>
      </p:sp>
      <p:sp>
        <p:nvSpPr>
          <p:cNvPr id="3" name="Text Placeholder 1">
            <a:extLst>
              <a:ext uri="{FF2B5EF4-FFF2-40B4-BE49-F238E27FC236}">
                <a16:creationId xmlns:a16="http://schemas.microsoft.com/office/drawing/2014/main" id="{3E5D74AE-156F-5417-16F3-ADC1D4A285C2}"/>
              </a:ext>
            </a:extLst>
          </p:cNvPr>
          <p:cNvSpPr txBox="1">
            <a:spLocks/>
          </p:cNvSpPr>
          <p:nvPr/>
        </p:nvSpPr>
        <p:spPr>
          <a:xfrm>
            <a:off x="463549" y="1363083"/>
            <a:ext cx="11260279" cy="5025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There are multiple ways in which the stake holders can consume/ need data</a:t>
            </a:r>
          </a:p>
          <a:p>
            <a:pPr lvl="1"/>
            <a:r>
              <a:rPr lang="en-US" sz="2000" dirty="0"/>
              <a:t>Sometimes stake holder will be having an </a:t>
            </a:r>
            <a:r>
              <a:rPr lang="en-US" sz="2000" b="1" dirty="0"/>
              <a:t>automated process</a:t>
            </a:r>
            <a:r>
              <a:rPr lang="en-US" sz="2000" dirty="0"/>
              <a:t> to consume data from DWH</a:t>
            </a:r>
          </a:p>
          <a:p>
            <a:pPr lvl="1"/>
            <a:r>
              <a:rPr lang="en-US" sz="2000" dirty="0"/>
              <a:t>We, as the DWH owner, might not be interested in sharing the tables as is</a:t>
            </a:r>
          </a:p>
          <a:p>
            <a:pPr lvl="2"/>
            <a:r>
              <a:rPr lang="en-US" sz="2000" dirty="0"/>
              <a:t>We can go by sharing the subset of DWH</a:t>
            </a:r>
          </a:p>
          <a:p>
            <a:pPr lvl="3"/>
            <a:r>
              <a:rPr lang="en-US" sz="2000" dirty="0"/>
              <a:t>Data Mart</a:t>
            </a:r>
          </a:p>
          <a:p>
            <a:pPr lvl="2"/>
            <a:r>
              <a:rPr lang="en-US" sz="2000" dirty="0"/>
              <a:t>We can share the data via APIs</a:t>
            </a:r>
          </a:p>
          <a:p>
            <a:pPr lvl="2"/>
            <a:endParaRPr lang="en-US" sz="2000" dirty="0"/>
          </a:p>
          <a:p>
            <a:r>
              <a:rPr lang="en-US" sz="2000" dirty="0"/>
              <a:t>We can serve data in OLAP cubes (SSAS/ AAS) for Visualization/ BI engineers</a:t>
            </a:r>
          </a:p>
          <a:p>
            <a:r>
              <a:rPr lang="en-US" sz="2000" dirty="0"/>
              <a:t>We can serve data via in-memory systems like presto or caches – this is also referred as semantic layer</a:t>
            </a:r>
            <a:endParaRPr lang="en-IN" sz="2000" dirty="0"/>
          </a:p>
        </p:txBody>
      </p:sp>
      <p:sp>
        <p:nvSpPr>
          <p:cNvPr id="4" name="Title 2">
            <a:extLst>
              <a:ext uri="{FF2B5EF4-FFF2-40B4-BE49-F238E27FC236}">
                <a16:creationId xmlns:a16="http://schemas.microsoft.com/office/drawing/2014/main" id="{56243872-C66F-EDEB-B185-CE420E5D6837}"/>
              </a:ext>
            </a:extLst>
          </p:cNvPr>
          <p:cNvSpPr txBox="1">
            <a:spLocks/>
          </p:cNvSpPr>
          <p:nvPr/>
        </p:nvSpPr>
        <p:spPr>
          <a:xfrm>
            <a:off x="463550" y="478702"/>
            <a:ext cx="11260278" cy="7132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Serve the data to its stake holders</a:t>
            </a:r>
            <a:endParaRPr lang="en-IN" sz="2800" dirty="0"/>
          </a:p>
        </p:txBody>
      </p:sp>
    </p:spTree>
    <p:extLst>
      <p:ext uri="{BB962C8B-B14F-4D97-AF65-F5344CB8AC3E}">
        <p14:creationId xmlns:p14="http://schemas.microsoft.com/office/powerpoint/2010/main" val="3757420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0879F475-59B1-4993-848A-C2B683DE9AF5}" type="slidenum">
              <a:rPr lang="en-IN" smtClean="0"/>
              <a:pPr/>
              <a:t>75</a:t>
            </a:fld>
            <a:endParaRPr lang="en-IN" dirty="0"/>
          </a:p>
        </p:txBody>
      </p:sp>
      <p:sp>
        <p:nvSpPr>
          <p:cNvPr id="3" name="Text Placeholder 1">
            <a:extLst>
              <a:ext uri="{FF2B5EF4-FFF2-40B4-BE49-F238E27FC236}">
                <a16:creationId xmlns:a16="http://schemas.microsoft.com/office/drawing/2014/main" id="{3E5D74AE-156F-5417-16F3-ADC1D4A285C2}"/>
              </a:ext>
            </a:extLst>
          </p:cNvPr>
          <p:cNvSpPr txBox="1">
            <a:spLocks/>
          </p:cNvSpPr>
          <p:nvPr/>
        </p:nvSpPr>
        <p:spPr>
          <a:xfrm>
            <a:off x="463549" y="1363083"/>
            <a:ext cx="11260279" cy="5025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Understand the sources – Source profiling</a:t>
            </a:r>
          </a:p>
          <a:p>
            <a:r>
              <a:rPr lang="en-US" sz="2000" dirty="0"/>
              <a:t>Design the rules to process data – Mapping and transformation</a:t>
            </a:r>
          </a:p>
          <a:p>
            <a:r>
              <a:rPr lang="en-US" sz="2000" dirty="0"/>
              <a:t>Design/ implement the way the processed data to be stored</a:t>
            </a:r>
          </a:p>
          <a:p>
            <a:pPr lvl="1"/>
            <a:r>
              <a:rPr lang="en-US" sz="2000" dirty="0"/>
              <a:t>Find a proper storage mechanism</a:t>
            </a:r>
          </a:p>
          <a:p>
            <a:pPr lvl="1"/>
            <a:r>
              <a:rPr lang="en-US" sz="2000" dirty="0"/>
              <a:t>Design the storage – file storage/ lake storage/ DWH (data modeling)</a:t>
            </a:r>
          </a:p>
          <a:p>
            <a:pPr lvl="1"/>
            <a:r>
              <a:rPr lang="en-US" sz="2000" dirty="0"/>
              <a:t>Design of storage should take care of the consumers/ the stake holders</a:t>
            </a:r>
            <a:endParaRPr lang="en-IN" sz="2000" dirty="0"/>
          </a:p>
          <a:p>
            <a:r>
              <a:rPr lang="en-US" sz="2000" dirty="0"/>
              <a:t>Design of semantic layer</a:t>
            </a:r>
          </a:p>
          <a:p>
            <a:pPr lvl="1"/>
            <a:r>
              <a:rPr lang="en-US" sz="2000" dirty="0"/>
              <a:t>Do we need additional tools for the same?</a:t>
            </a:r>
          </a:p>
          <a:p>
            <a:pPr lvl="1"/>
            <a:r>
              <a:rPr lang="en-US" sz="2000" dirty="0"/>
              <a:t>Do we need to show all the data or just the subset?</a:t>
            </a:r>
          </a:p>
          <a:p>
            <a:pPr lvl="1"/>
            <a:r>
              <a:rPr lang="en-US" sz="2000" dirty="0"/>
              <a:t>Do we need to create additional tools, like APIs</a:t>
            </a:r>
          </a:p>
        </p:txBody>
      </p:sp>
      <p:sp>
        <p:nvSpPr>
          <p:cNvPr id="4" name="Title 2">
            <a:extLst>
              <a:ext uri="{FF2B5EF4-FFF2-40B4-BE49-F238E27FC236}">
                <a16:creationId xmlns:a16="http://schemas.microsoft.com/office/drawing/2014/main" id="{56243872-C66F-EDEB-B185-CE420E5D6837}"/>
              </a:ext>
            </a:extLst>
          </p:cNvPr>
          <p:cNvSpPr txBox="1">
            <a:spLocks/>
          </p:cNvSpPr>
          <p:nvPr/>
        </p:nvSpPr>
        <p:spPr>
          <a:xfrm>
            <a:off x="463550" y="478702"/>
            <a:ext cx="11260278" cy="7132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Key take away in data integration </a:t>
            </a:r>
            <a:endParaRPr lang="en-IN" sz="2800" dirty="0"/>
          </a:p>
        </p:txBody>
      </p:sp>
    </p:spTree>
    <p:extLst>
      <p:ext uri="{BB962C8B-B14F-4D97-AF65-F5344CB8AC3E}">
        <p14:creationId xmlns:p14="http://schemas.microsoft.com/office/powerpoint/2010/main" val="3270956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0879F475-59B1-4993-848A-C2B683DE9AF5}" type="slidenum">
              <a:rPr lang="en-IN" smtClean="0"/>
              <a:pPr/>
              <a:t>76</a:t>
            </a:fld>
            <a:endParaRPr lang="en-IN" dirty="0"/>
          </a:p>
        </p:txBody>
      </p:sp>
      <p:sp>
        <p:nvSpPr>
          <p:cNvPr id="3" name="Text Placeholder 1">
            <a:extLst>
              <a:ext uri="{FF2B5EF4-FFF2-40B4-BE49-F238E27FC236}">
                <a16:creationId xmlns:a16="http://schemas.microsoft.com/office/drawing/2014/main" id="{3E5D74AE-156F-5417-16F3-ADC1D4A285C2}"/>
              </a:ext>
            </a:extLst>
          </p:cNvPr>
          <p:cNvSpPr txBox="1">
            <a:spLocks/>
          </p:cNvSpPr>
          <p:nvPr/>
        </p:nvSpPr>
        <p:spPr>
          <a:xfrm>
            <a:off x="463549" y="1363083"/>
            <a:ext cx="11260279" cy="50250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Data ingestion from multiple sources can bring in complexities</a:t>
            </a:r>
          </a:p>
          <a:p>
            <a:r>
              <a:rPr lang="en-US" sz="2000" dirty="0"/>
              <a:t>In order to handle them we may need to make changes in our Data Integration tool (ETL)</a:t>
            </a:r>
          </a:p>
          <a:p>
            <a:r>
              <a:rPr lang="en-US" sz="2000" dirty="0"/>
              <a:t>When the number of sources increases these changes can bring in a lot of complexities</a:t>
            </a:r>
          </a:p>
          <a:p>
            <a:endParaRPr lang="en-IN" sz="2000" dirty="0"/>
          </a:p>
        </p:txBody>
      </p:sp>
      <p:sp>
        <p:nvSpPr>
          <p:cNvPr id="4" name="Title 2">
            <a:extLst>
              <a:ext uri="{FF2B5EF4-FFF2-40B4-BE49-F238E27FC236}">
                <a16:creationId xmlns:a16="http://schemas.microsoft.com/office/drawing/2014/main" id="{56243872-C66F-EDEB-B185-CE420E5D6837}"/>
              </a:ext>
            </a:extLst>
          </p:cNvPr>
          <p:cNvSpPr txBox="1">
            <a:spLocks/>
          </p:cNvSpPr>
          <p:nvPr/>
        </p:nvSpPr>
        <p:spPr>
          <a:xfrm>
            <a:off x="463550" y="478702"/>
            <a:ext cx="11260278" cy="7132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Complexities involved in Ingestion</a:t>
            </a:r>
            <a:endParaRPr lang="en-IN" sz="28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714309" y="2738193"/>
            <a:ext cx="5338353" cy="3414172"/>
          </a:xfrm>
          <a:prstGeom prst="rect">
            <a:avLst/>
          </a:prstGeom>
        </p:spPr>
      </p:pic>
      <p:pic>
        <p:nvPicPr>
          <p:cNvPr id="6" name="Picture 5"/>
          <p:cNvPicPr>
            <a:picLocks noChangeAspect="1"/>
          </p:cNvPicPr>
          <p:nvPr/>
        </p:nvPicPr>
        <p:blipFill>
          <a:blip r:embed="rId3"/>
          <a:stretch>
            <a:fillRect/>
          </a:stretch>
        </p:blipFill>
        <p:spPr>
          <a:xfrm>
            <a:off x="463549" y="2825710"/>
            <a:ext cx="5187747" cy="3326655"/>
          </a:xfrm>
          <a:prstGeom prst="rect">
            <a:avLst/>
          </a:prstGeom>
        </p:spPr>
      </p:pic>
    </p:spTree>
    <p:extLst>
      <p:ext uri="{BB962C8B-B14F-4D97-AF65-F5344CB8AC3E}">
        <p14:creationId xmlns:p14="http://schemas.microsoft.com/office/powerpoint/2010/main" val="749362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0879F475-59B1-4993-848A-C2B683DE9AF5}" type="slidenum">
              <a:rPr lang="en-IN" smtClean="0"/>
              <a:pPr/>
              <a:t>77</a:t>
            </a:fld>
            <a:endParaRPr lang="en-IN"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5795" y="735874"/>
            <a:ext cx="5514587" cy="30610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508" y="735873"/>
            <a:ext cx="6019518" cy="3061063"/>
          </a:xfrm>
          <a:prstGeom prst="rect">
            <a:avLst/>
          </a:prstGeom>
        </p:spPr>
      </p:pic>
      <p:sp>
        <p:nvSpPr>
          <p:cNvPr id="7" name="Text Placeholder 1">
            <a:extLst>
              <a:ext uri="{FF2B5EF4-FFF2-40B4-BE49-F238E27FC236}">
                <a16:creationId xmlns:a16="http://schemas.microsoft.com/office/drawing/2014/main" id="{3E5D74AE-156F-5417-16F3-ADC1D4A285C2}"/>
              </a:ext>
            </a:extLst>
          </p:cNvPr>
          <p:cNvSpPr txBox="1">
            <a:spLocks/>
          </p:cNvSpPr>
          <p:nvPr/>
        </p:nvSpPr>
        <p:spPr>
          <a:xfrm>
            <a:off x="574766" y="4019197"/>
            <a:ext cx="11260279" cy="23689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Hides the complexities due to multiple end points from upstream systems</a:t>
            </a:r>
          </a:p>
          <a:p>
            <a:endParaRPr lang="en-US" sz="2000" dirty="0"/>
          </a:p>
          <a:p>
            <a:r>
              <a:rPr lang="en-US" sz="2000" dirty="0"/>
              <a:t>Abstraction layer providing a buffer from sudden changes to the upstream systems</a:t>
            </a:r>
          </a:p>
          <a:p>
            <a:endParaRPr lang="en-US" sz="2000" dirty="0"/>
          </a:p>
          <a:p>
            <a:r>
              <a:rPr lang="en-US" sz="2000" dirty="0"/>
              <a:t>Near real-time data. We are not storing data (or store recent data </a:t>
            </a:r>
            <a:r>
              <a:rPr lang="en-US" sz="2000" dirty="0" err="1"/>
              <a:t>i.e</a:t>
            </a:r>
            <a:r>
              <a:rPr lang="en-US" sz="2000" dirty="0"/>
              <a:t> a cache)</a:t>
            </a:r>
          </a:p>
          <a:p>
            <a:endParaRPr lang="en-US" sz="2000" dirty="0"/>
          </a:p>
          <a:p>
            <a:endParaRPr lang="en-IN" sz="2000" dirty="0"/>
          </a:p>
        </p:txBody>
      </p:sp>
    </p:spTree>
    <p:extLst>
      <p:ext uri="{BB962C8B-B14F-4D97-AF65-F5344CB8AC3E}">
        <p14:creationId xmlns:p14="http://schemas.microsoft.com/office/powerpoint/2010/main" val="9558737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0879F475-59B1-4993-848A-C2B683DE9AF5}" type="slidenum">
              <a:rPr lang="en-IN" smtClean="0"/>
              <a:pPr/>
              <a:t>78</a:t>
            </a:fld>
            <a:endParaRPr lang="en-IN" dirty="0"/>
          </a:p>
        </p:txBody>
      </p:sp>
      <p:sp>
        <p:nvSpPr>
          <p:cNvPr id="3" name="Text Placeholder 1">
            <a:extLst>
              <a:ext uri="{FF2B5EF4-FFF2-40B4-BE49-F238E27FC236}">
                <a16:creationId xmlns:a16="http://schemas.microsoft.com/office/drawing/2014/main" id="{3E5D74AE-156F-5417-16F3-ADC1D4A285C2}"/>
              </a:ext>
            </a:extLst>
          </p:cNvPr>
          <p:cNvSpPr txBox="1">
            <a:spLocks/>
          </p:cNvSpPr>
          <p:nvPr/>
        </p:nvSpPr>
        <p:spPr>
          <a:xfrm>
            <a:off x="463549" y="1363082"/>
            <a:ext cx="11260279" cy="45848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How can I find something meaningful from my data</a:t>
            </a:r>
          </a:p>
          <a:p>
            <a:pPr lvl="1"/>
            <a:r>
              <a:rPr lang="en-US" sz="2000" dirty="0"/>
              <a:t>Get the data</a:t>
            </a:r>
          </a:p>
          <a:p>
            <a:pPr lvl="1"/>
            <a:r>
              <a:rPr lang="en-US" sz="2000" dirty="0"/>
              <a:t>As of now we don’t know the capabilities of the data in our hand</a:t>
            </a:r>
          </a:p>
          <a:p>
            <a:pPr lvl="1"/>
            <a:r>
              <a:rPr lang="en-US" sz="2000" dirty="0"/>
              <a:t>As a first step we do Exploratory Data Analysis</a:t>
            </a:r>
          </a:p>
          <a:p>
            <a:pPr lvl="1"/>
            <a:r>
              <a:rPr lang="en-US" sz="2000" dirty="0"/>
              <a:t>Discuss with business on the results</a:t>
            </a:r>
          </a:p>
          <a:p>
            <a:pPr lvl="1"/>
            <a:r>
              <a:rPr lang="en-US" sz="2000" dirty="0"/>
              <a:t>We start doing statistical analysis of the data</a:t>
            </a:r>
          </a:p>
          <a:p>
            <a:pPr lvl="1"/>
            <a:r>
              <a:rPr lang="en-US" sz="2000" dirty="0"/>
              <a:t>As statistical analysis is a compute intensive process, we need to take help from the ML algorithms </a:t>
            </a:r>
          </a:p>
          <a:p>
            <a:pPr lvl="1"/>
            <a:endParaRPr lang="en-US" sz="2000" dirty="0"/>
          </a:p>
          <a:p>
            <a:r>
              <a:rPr lang="en-US" sz="2000" b="1" dirty="0"/>
              <a:t>Data mining</a:t>
            </a:r>
            <a:r>
              <a:rPr lang="en-US" sz="2000" dirty="0"/>
              <a:t> is the process of extracting and discovering patterns in large data sets involving methods at the intersection of machine learning, statistics, and database systems.</a:t>
            </a:r>
            <a:endParaRPr lang="en-IN" sz="2000" dirty="0"/>
          </a:p>
        </p:txBody>
      </p:sp>
      <p:sp>
        <p:nvSpPr>
          <p:cNvPr id="4" name="Title 2">
            <a:extLst>
              <a:ext uri="{FF2B5EF4-FFF2-40B4-BE49-F238E27FC236}">
                <a16:creationId xmlns:a16="http://schemas.microsoft.com/office/drawing/2014/main" id="{56243872-C66F-EDEB-B185-CE420E5D6837}"/>
              </a:ext>
            </a:extLst>
          </p:cNvPr>
          <p:cNvSpPr txBox="1">
            <a:spLocks/>
          </p:cNvSpPr>
          <p:nvPr/>
        </p:nvSpPr>
        <p:spPr>
          <a:xfrm>
            <a:off x="463550" y="478702"/>
            <a:ext cx="11260278" cy="7132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Can I find something meaningful from my data?</a:t>
            </a:r>
            <a:endParaRPr lang="en-IN" sz="2800" dirty="0"/>
          </a:p>
        </p:txBody>
      </p:sp>
    </p:spTree>
    <p:extLst>
      <p:ext uri="{BB962C8B-B14F-4D97-AF65-F5344CB8AC3E}">
        <p14:creationId xmlns:p14="http://schemas.microsoft.com/office/powerpoint/2010/main" val="1609858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0879F475-59B1-4993-848A-C2B683DE9AF5}" type="slidenum">
              <a:rPr lang="en-IN" smtClean="0"/>
              <a:pPr/>
              <a:t>79</a:t>
            </a:fld>
            <a:endParaRPr lang="en-IN" dirty="0"/>
          </a:p>
        </p:txBody>
      </p:sp>
      <p:sp>
        <p:nvSpPr>
          <p:cNvPr id="4" name="Title 2">
            <a:extLst>
              <a:ext uri="{FF2B5EF4-FFF2-40B4-BE49-F238E27FC236}">
                <a16:creationId xmlns:a16="http://schemas.microsoft.com/office/drawing/2014/main" id="{56243872-C66F-EDEB-B185-CE420E5D6837}"/>
              </a:ext>
            </a:extLst>
          </p:cNvPr>
          <p:cNvSpPr txBox="1">
            <a:spLocks/>
          </p:cNvSpPr>
          <p:nvPr/>
        </p:nvSpPr>
        <p:spPr>
          <a:xfrm>
            <a:off x="463550" y="478702"/>
            <a:ext cx="11260278" cy="7132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Its better to keep things arranged</a:t>
            </a:r>
            <a:endParaRPr lang="en-IN" sz="2800" dirty="0"/>
          </a:p>
        </p:txBody>
      </p:sp>
      <p:sp>
        <p:nvSpPr>
          <p:cNvPr id="5" name="AutoShape 2" descr="Heap of books in second hand bookshop Wales UK Stock Photo - Alamy"/>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6" name="Picture 4" descr="Heap of books in second hand bookshop Wales UK Stock Photo - Alamy"/>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316682" y="1357386"/>
            <a:ext cx="5472668" cy="40245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ibrary services: online card catalogue - British Geological Surv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620" y="1357387"/>
            <a:ext cx="6100726" cy="4024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935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Google Shape;128;p2"/>
          <p:cNvSpPr txBox="1">
            <a:spLocks noGrp="1"/>
          </p:cNvSpPr>
          <p:nvPr>
            <p:ph type="body" idx="1"/>
          </p:nvPr>
        </p:nvSpPr>
        <p:spPr>
          <a:xfrm>
            <a:off x="463548" y="1363082"/>
            <a:ext cx="11260281" cy="5025092"/>
          </a:xfrm>
          <a:prstGeom prst="rect">
            <a:avLst/>
          </a:prstGeom>
        </p:spPr>
        <p:txBody>
          <a:bodyPr/>
          <a:lstStyle/>
          <a:p>
            <a:pPr marL="236537" indent="-236537">
              <a:lnSpc>
                <a:spcPct val="100000"/>
              </a:lnSpc>
              <a:buClr>
                <a:srgbClr val="2F6B89"/>
              </a:buClr>
              <a:buSzPct val="100000"/>
              <a:buChar char="▪"/>
              <a:defRPr sz="1800">
                <a:solidFill>
                  <a:srgbClr val="000000"/>
                </a:solidFill>
              </a:defRPr>
            </a:pPr>
            <a:r>
              <a:t>Describe the flat files and database</a:t>
            </a:r>
          </a:p>
          <a:p>
            <a:pPr marL="236537" indent="-236537">
              <a:lnSpc>
                <a:spcPct val="100000"/>
              </a:lnSpc>
              <a:buClr>
                <a:srgbClr val="2F6B89"/>
              </a:buClr>
              <a:buSzPct val="100000"/>
              <a:buChar char="▪"/>
              <a:defRPr sz="1800">
                <a:solidFill>
                  <a:srgbClr val="000000"/>
                </a:solidFill>
              </a:defRPr>
            </a:pPr>
            <a:r>
              <a:t>Explain the advantages of using DBMS  ( Database) vs flat files</a:t>
            </a:r>
          </a:p>
          <a:p>
            <a:pPr marL="236537" indent="-236537">
              <a:lnSpc>
                <a:spcPct val="100000"/>
              </a:lnSpc>
              <a:buClr>
                <a:srgbClr val="2F6B89"/>
              </a:buClr>
              <a:buSzPct val="100000"/>
              <a:buChar char="▪"/>
              <a:defRPr sz="1800">
                <a:solidFill>
                  <a:srgbClr val="000000"/>
                </a:solidFill>
              </a:defRPr>
            </a:pPr>
            <a:r>
              <a:t>DBMS</a:t>
            </a:r>
          </a:p>
          <a:p>
            <a:pPr marL="236537" indent="-236537">
              <a:lnSpc>
                <a:spcPct val="100000"/>
              </a:lnSpc>
              <a:buClr>
                <a:srgbClr val="2F6B89"/>
              </a:buClr>
              <a:buSzPct val="100000"/>
              <a:buChar char="▪"/>
              <a:defRPr sz="1800">
                <a:solidFill>
                  <a:srgbClr val="000000"/>
                </a:solidFill>
              </a:defRPr>
            </a:pPr>
            <a:r>
              <a:t>RDBMS</a:t>
            </a:r>
          </a:p>
          <a:p>
            <a:pPr marL="236537" indent="-236537">
              <a:lnSpc>
                <a:spcPct val="100000"/>
              </a:lnSpc>
              <a:buClr>
                <a:srgbClr val="2F6B89"/>
              </a:buClr>
              <a:buSzPct val="100000"/>
              <a:buChar char="▪"/>
              <a:defRPr sz="1800">
                <a:solidFill>
                  <a:srgbClr val="000000"/>
                </a:solidFill>
              </a:defRPr>
            </a:pPr>
            <a:r>
              <a:t>Summary</a:t>
            </a:r>
          </a:p>
        </p:txBody>
      </p:sp>
      <p:sp>
        <p:nvSpPr>
          <p:cNvPr id="674" name="Google Shape;129;p2"/>
          <p:cNvSpPr txBox="1">
            <a:spLocks noGrp="1"/>
          </p:cNvSpPr>
          <p:nvPr>
            <p:ph type="title"/>
          </p:nvPr>
        </p:nvSpPr>
        <p:spPr>
          <a:xfrm>
            <a:off x="463550" y="478701"/>
            <a:ext cx="11260278" cy="713217"/>
          </a:xfrm>
          <a:prstGeom prst="rect">
            <a:avLst/>
          </a:prstGeom>
        </p:spPr>
        <p:txBody>
          <a:bodyPr/>
          <a:lstStyle/>
          <a:p>
            <a:r>
              <a:t>Objectives</a:t>
            </a:r>
          </a:p>
        </p:txBody>
      </p:sp>
      <p:sp>
        <p:nvSpPr>
          <p:cNvPr id="675" name="Google Shape;130;p2"/>
          <p:cNvSpPr txBox="1">
            <a:spLocks noGrp="1"/>
          </p:cNvSpPr>
          <p:nvPr>
            <p:ph type="sldNum" sz="quarter" idx="2"/>
          </p:nvPr>
        </p:nvSpPr>
        <p:spPr>
          <a:xfrm>
            <a:off x="541064" y="6451799"/>
            <a:ext cx="127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0879F475-59B1-4993-848A-C2B683DE9AF5}" type="slidenum">
              <a:rPr lang="en-IN" smtClean="0"/>
              <a:pPr/>
              <a:t>80</a:t>
            </a:fld>
            <a:endParaRPr lang="en-IN" dirty="0"/>
          </a:p>
        </p:txBody>
      </p:sp>
      <p:sp>
        <p:nvSpPr>
          <p:cNvPr id="3" name="Text Placeholder 1">
            <a:extLst>
              <a:ext uri="{FF2B5EF4-FFF2-40B4-BE49-F238E27FC236}">
                <a16:creationId xmlns:a16="http://schemas.microsoft.com/office/drawing/2014/main" id="{3E5D74AE-156F-5417-16F3-ADC1D4A285C2}"/>
              </a:ext>
            </a:extLst>
          </p:cNvPr>
          <p:cNvSpPr txBox="1">
            <a:spLocks/>
          </p:cNvSpPr>
          <p:nvPr/>
        </p:nvSpPr>
        <p:spPr>
          <a:xfrm>
            <a:off x="463549" y="1363082"/>
            <a:ext cx="11260279" cy="45848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Yes </a:t>
            </a:r>
            <a:r>
              <a:rPr lang="en-US" sz="2000" dirty="0" err="1"/>
              <a:t>yes</a:t>
            </a:r>
            <a:r>
              <a:rPr lang="en-US" sz="2000" dirty="0"/>
              <a:t> </a:t>
            </a:r>
            <a:r>
              <a:rPr lang="en-US" sz="2000" dirty="0" err="1"/>
              <a:t>yes</a:t>
            </a:r>
            <a:r>
              <a:rPr lang="en-US" sz="2000" dirty="0"/>
              <a:t> &amp; yes</a:t>
            </a:r>
          </a:p>
          <a:p>
            <a:endParaRPr lang="en-US" sz="2000" dirty="0"/>
          </a:p>
          <a:p>
            <a:r>
              <a:rPr lang="en-US" sz="2000" dirty="0"/>
              <a:t>We need to retrieve it for the consumption layer or further analysis</a:t>
            </a:r>
          </a:p>
          <a:p>
            <a:endParaRPr lang="en-US" sz="2000" dirty="0"/>
          </a:p>
          <a:p>
            <a:r>
              <a:rPr lang="en-US" sz="2000" dirty="0"/>
              <a:t>How do we Data cataloguing?</a:t>
            </a:r>
          </a:p>
          <a:p>
            <a:pPr lvl="1"/>
            <a:r>
              <a:rPr lang="en-US" sz="2000" dirty="0"/>
              <a:t>Custom tools</a:t>
            </a:r>
          </a:p>
          <a:p>
            <a:pPr lvl="1"/>
            <a:r>
              <a:rPr lang="en-US" sz="2000" dirty="0"/>
              <a:t>Products</a:t>
            </a:r>
          </a:p>
          <a:p>
            <a:pPr lvl="1"/>
            <a:endParaRPr lang="en-IN" sz="2000" dirty="0"/>
          </a:p>
        </p:txBody>
      </p:sp>
      <p:sp>
        <p:nvSpPr>
          <p:cNvPr id="4" name="Title 2">
            <a:extLst>
              <a:ext uri="{FF2B5EF4-FFF2-40B4-BE49-F238E27FC236}">
                <a16:creationId xmlns:a16="http://schemas.microsoft.com/office/drawing/2014/main" id="{56243872-C66F-EDEB-B185-CE420E5D6837}"/>
              </a:ext>
            </a:extLst>
          </p:cNvPr>
          <p:cNvSpPr txBox="1">
            <a:spLocks/>
          </p:cNvSpPr>
          <p:nvPr/>
        </p:nvSpPr>
        <p:spPr>
          <a:xfrm>
            <a:off x="463550" y="478702"/>
            <a:ext cx="11260278" cy="7132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Do we need to arrange data also?</a:t>
            </a:r>
            <a:endParaRPr lang="en-IN" sz="2800" dirty="0"/>
          </a:p>
        </p:txBody>
      </p:sp>
    </p:spTree>
    <p:extLst>
      <p:ext uri="{BB962C8B-B14F-4D97-AF65-F5344CB8AC3E}">
        <p14:creationId xmlns:p14="http://schemas.microsoft.com/office/powerpoint/2010/main" val="16411990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0879F475-59B1-4993-848A-C2B683DE9AF5}" type="slidenum">
              <a:rPr lang="en-IN" smtClean="0"/>
              <a:pPr/>
              <a:t>81</a:t>
            </a:fld>
            <a:endParaRPr lang="en-IN" dirty="0"/>
          </a:p>
        </p:txBody>
      </p:sp>
      <p:sp>
        <p:nvSpPr>
          <p:cNvPr id="3" name="Text Placeholder 1">
            <a:extLst>
              <a:ext uri="{FF2B5EF4-FFF2-40B4-BE49-F238E27FC236}">
                <a16:creationId xmlns:a16="http://schemas.microsoft.com/office/drawing/2014/main" id="{3E5D74AE-156F-5417-16F3-ADC1D4A285C2}"/>
              </a:ext>
            </a:extLst>
          </p:cNvPr>
          <p:cNvSpPr txBox="1">
            <a:spLocks/>
          </p:cNvSpPr>
          <p:nvPr/>
        </p:nvSpPr>
        <p:spPr>
          <a:xfrm>
            <a:off x="483133" y="992295"/>
            <a:ext cx="11260279" cy="22771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Lots n lots of data – batch, transactions, streams, social media, ad…..</a:t>
            </a:r>
          </a:p>
          <a:p>
            <a:r>
              <a:rPr lang="en-US" sz="2000" dirty="0"/>
              <a:t>Data lake is not (ONLY) a storage, it’s a methodology of storing data</a:t>
            </a:r>
          </a:p>
          <a:p>
            <a:pPr lvl="1"/>
            <a:r>
              <a:rPr lang="en-US" sz="2000" dirty="0"/>
              <a:t>Ingestion framework</a:t>
            </a:r>
          </a:p>
          <a:p>
            <a:pPr lvl="1"/>
            <a:r>
              <a:rPr lang="en-US" sz="2000" dirty="0"/>
              <a:t>Storage (typically distributed)</a:t>
            </a:r>
          </a:p>
          <a:p>
            <a:pPr lvl="1"/>
            <a:r>
              <a:rPr lang="en-US" sz="2000" dirty="0"/>
              <a:t>Govern</a:t>
            </a:r>
          </a:p>
          <a:p>
            <a:pPr lvl="1"/>
            <a:r>
              <a:rPr lang="en-US" sz="2000" dirty="0"/>
              <a:t>Apply the insights</a:t>
            </a:r>
            <a:endParaRPr lang="en-IN" sz="2000" dirty="0"/>
          </a:p>
        </p:txBody>
      </p:sp>
      <p:sp>
        <p:nvSpPr>
          <p:cNvPr id="4" name="Title 2">
            <a:extLst>
              <a:ext uri="{FF2B5EF4-FFF2-40B4-BE49-F238E27FC236}">
                <a16:creationId xmlns:a16="http://schemas.microsoft.com/office/drawing/2014/main" id="{56243872-C66F-EDEB-B185-CE420E5D6837}"/>
              </a:ext>
            </a:extLst>
          </p:cNvPr>
          <p:cNvSpPr txBox="1">
            <a:spLocks/>
          </p:cNvSpPr>
          <p:nvPr/>
        </p:nvSpPr>
        <p:spPr>
          <a:xfrm>
            <a:off x="463550" y="478702"/>
            <a:ext cx="11260278" cy="7132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Data Lakes</a:t>
            </a:r>
            <a:endParaRPr lang="en-IN" sz="2800" dirty="0"/>
          </a:p>
        </p:txBody>
      </p:sp>
      <p:sp>
        <p:nvSpPr>
          <p:cNvPr id="5" name="Rounded Rectangle 4"/>
          <p:cNvSpPr/>
          <p:nvPr/>
        </p:nvSpPr>
        <p:spPr>
          <a:xfrm>
            <a:off x="1593667" y="3962399"/>
            <a:ext cx="975360" cy="239485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Ingest</a:t>
            </a:r>
            <a:endParaRPr lang="en-IN" dirty="0"/>
          </a:p>
        </p:txBody>
      </p:sp>
      <p:sp>
        <p:nvSpPr>
          <p:cNvPr id="6" name="Rounded Rectangle 5"/>
          <p:cNvSpPr/>
          <p:nvPr/>
        </p:nvSpPr>
        <p:spPr>
          <a:xfrm>
            <a:off x="3535678" y="4143246"/>
            <a:ext cx="4937760" cy="862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a:t>
            </a:r>
            <a:endParaRPr lang="en-IN" dirty="0"/>
          </a:p>
        </p:txBody>
      </p:sp>
      <p:sp>
        <p:nvSpPr>
          <p:cNvPr id="8" name="Rounded Rectangle 7"/>
          <p:cNvSpPr/>
          <p:nvPr/>
        </p:nvSpPr>
        <p:spPr>
          <a:xfrm>
            <a:off x="9453152" y="4045130"/>
            <a:ext cx="1593669" cy="161979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Apply</a:t>
            </a:r>
            <a:endParaRPr lang="en-IN" dirty="0"/>
          </a:p>
        </p:txBody>
      </p:sp>
      <p:sp>
        <p:nvSpPr>
          <p:cNvPr id="9" name="Rectangle 8"/>
          <p:cNvSpPr/>
          <p:nvPr/>
        </p:nvSpPr>
        <p:spPr>
          <a:xfrm>
            <a:off x="4968239" y="2927916"/>
            <a:ext cx="2595154" cy="65314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Govern</a:t>
            </a:r>
            <a:endParaRPr lang="en-IN" dirty="0"/>
          </a:p>
        </p:txBody>
      </p:sp>
      <p:cxnSp>
        <p:nvCxnSpPr>
          <p:cNvPr id="11" name="Straight Arrow Connector 10"/>
          <p:cNvCxnSpPr/>
          <p:nvPr/>
        </p:nvCxnSpPr>
        <p:spPr>
          <a:xfrm>
            <a:off x="413463" y="4657132"/>
            <a:ext cx="117585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2" name="Straight Arrow Connector 11"/>
          <p:cNvCxnSpPr/>
          <p:nvPr/>
        </p:nvCxnSpPr>
        <p:spPr>
          <a:xfrm>
            <a:off x="413463" y="5129354"/>
            <a:ext cx="117585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Arrow Connector 12"/>
          <p:cNvCxnSpPr/>
          <p:nvPr/>
        </p:nvCxnSpPr>
        <p:spPr>
          <a:xfrm>
            <a:off x="413463" y="5536698"/>
            <a:ext cx="117585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5" name="Elbow Connector 14"/>
          <p:cNvCxnSpPr>
            <a:stCxn id="5" idx="3"/>
            <a:endCxn id="6" idx="1"/>
          </p:cNvCxnSpPr>
          <p:nvPr/>
        </p:nvCxnSpPr>
        <p:spPr>
          <a:xfrm flipV="1">
            <a:off x="2569027" y="4574320"/>
            <a:ext cx="966651" cy="58550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3"/>
            <a:endCxn id="8" idx="1"/>
          </p:cNvCxnSpPr>
          <p:nvPr/>
        </p:nvCxnSpPr>
        <p:spPr>
          <a:xfrm>
            <a:off x="8473438" y="4574320"/>
            <a:ext cx="979714" cy="28070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Left Brace 23"/>
          <p:cNvSpPr/>
          <p:nvPr/>
        </p:nvSpPr>
        <p:spPr>
          <a:xfrm rot="5400000">
            <a:off x="6142054" y="-572919"/>
            <a:ext cx="247524" cy="8665028"/>
          </a:xfrm>
          <a:prstGeom prst="leftBrace">
            <a:avLst>
              <a:gd name="adj1" fmla="val 8333"/>
              <a:gd name="adj2" fmla="val 5020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8" name="Arc 27"/>
          <p:cNvSpPr/>
          <p:nvPr/>
        </p:nvSpPr>
        <p:spPr>
          <a:xfrm rot="6399302">
            <a:off x="5510878" y="4859857"/>
            <a:ext cx="914400" cy="914400"/>
          </a:xfrm>
          <a:prstGeom prst="arc">
            <a:avLst>
              <a:gd name="adj1" fmla="val 13107434"/>
              <a:gd name="adj2" fmla="val 64849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Arc 28"/>
          <p:cNvSpPr/>
          <p:nvPr/>
        </p:nvSpPr>
        <p:spPr>
          <a:xfrm rot="6399302">
            <a:off x="3783873" y="4859858"/>
            <a:ext cx="914400" cy="914400"/>
          </a:xfrm>
          <a:prstGeom prst="arc">
            <a:avLst>
              <a:gd name="adj1" fmla="val 13107434"/>
              <a:gd name="adj2" fmla="val 64849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Arc 29"/>
          <p:cNvSpPr/>
          <p:nvPr/>
        </p:nvSpPr>
        <p:spPr>
          <a:xfrm rot="6399302">
            <a:off x="7422117" y="4850268"/>
            <a:ext cx="914400" cy="914400"/>
          </a:xfrm>
          <a:prstGeom prst="arc">
            <a:avLst>
              <a:gd name="adj1" fmla="val 13107434"/>
              <a:gd name="adj2" fmla="val 648494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p:cNvSpPr txBox="1"/>
          <p:nvPr/>
        </p:nvSpPr>
        <p:spPr>
          <a:xfrm>
            <a:off x="3772934" y="5732225"/>
            <a:ext cx="1296223" cy="307777"/>
          </a:xfrm>
          <a:prstGeom prst="rect">
            <a:avLst/>
          </a:prstGeom>
          <a:noFill/>
        </p:spPr>
        <p:txBody>
          <a:bodyPr wrap="square" rtlCol="0">
            <a:spAutoFit/>
          </a:bodyPr>
          <a:lstStyle/>
          <a:p>
            <a:r>
              <a:rPr lang="en-US" sz="1400" dirty="0"/>
              <a:t>Data Prep</a:t>
            </a:r>
            <a:endParaRPr lang="en-IN" sz="1400" dirty="0"/>
          </a:p>
        </p:txBody>
      </p:sp>
      <p:sp>
        <p:nvSpPr>
          <p:cNvPr id="32" name="TextBox 31"/>
          <p:cNvSpPr txBox="1"/>
          <p:nvPr/>
        </p:nvSpPr>
        <p:spPr>
          <a:xfrm>
            <a:off x="5570776" y="5732225"/>
            <a:ext cx="1296223" cy="738664"/>
          </a:xfrm>
          <a:prstGeom prst="rect">
            <a:avLst/>
          </a:prstGeom>
          <a:noFill/>
        </p:spPr>
        <p:txBody>
          <a:bodyPr wrap="square" rtlCol="0">
            <a:spAutoFit/>
          </a:bodyPr>
          <a:lstStyle/>
          <a:p>
            <a:r>
              <a:rPr lang="en-US" sz="1400" dirty="0"/>
              <a:t>Feature extraction</a:t>
            </a:r>
            <a:r>
              <a:rPr lang="en-IN" sz="1400" dirty="0"/>
              <a:t>,</a:t>
            </a:r>
          </a:p>
          <a:p>
            <a:r>
              <a:rPr lang="en-US" sz="1400" dirty="0"/>
              <a:t>Imputations</a:t>
            </a:r>
          </a:p>
        </p:txBody>
      </p:sp>
      <p:sp>
        <p:nvSpPr>
          <p:cNvPr id="33" name="TextBox 32"/>
          <p:cNvSpPr txBox="1"/>
          <p:nvPr/>
        </p:nvSpPr>
        <p:spPr>
          <a:xfrm>
            <a:off x="7471738" y="5766773"/>
            <a:ext cx="1296223" cy="307777"/>
          </a:xfrm>
          <a:prstGeom prst="rect">
            <a:avLst/>
          </a:prstGeom>
          <a:noFill/>
        </p:spPr>
        <p:txBody>
          <a:bodyPr wrap="square" rtlCol="0">
            <a:spAutoFit/>
          </a:bodyPr>
          <a:lstStyle/>
          <a:p>
            <a:r>
              <a:rPr lang="en-US" sz="1400" dirty="0"/>
              <a:t>ML training</a:t>
            </a:r>
            <a:endParaRPr lang="en-IN" sz="1400" dirty="0"/>
          </a:p>
        </p:txBody>
      </p:sp>
    </p:spTree>
    <p:extLst>
      <p:ext uri="{BB962C8B-B14F-4D97-AF65-F5344CB8AC3E}">
        <p14:creationId xmlns:p14="http://schemas.microsoft.com/office/powerpoint/2010/main" val="1945920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0879F475-59B1-4993-848A-C2B683DE9AF5}" type="slidenum">
              <a:rPr lang="en-IN" smtClean="0"/>
              <a:pPr/>
              <a:t>82</a:t>
            </a:fld>
            <a:endParaRPr lang="en-IN" dirty="0"/>
          </a:p>
        </p:txBody>
      </p:sp>
      <p:sp>
        <p:nvSpPr>
          <p:cNvPr id="3" name="Text Placeholder 1">
            <a:extLst>
              <a:ext uri="{FF2B5EF4-FFF2-40B4-BE49-F238E27FC236}">
                <a16:creationId xmlns:a16="http://schemas.microsoft.com/office/drawing/2014/main" id="{3E5D74AE-156F-5417-16F3-ADC1D4A285C2}"/>
              </a:ext>
            </a:extLst>
          </p:cNvPr>
          <p:cNvSpPr txBox="1">
            <a:spLocks/>
          </p:cNvSpPr>
          <p:nvPr/>
        </p:nvSpPr>
        <p:spPr>
          <a:xfrm>
            <a:off x="463549" y="1363082"/>
            <a:ext cx="11260279" cy="45848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Consider data at rest and data in transit</a:t>
            </a:r>
          </a:p>
          <a:p>
            <a:endParaRPr lang="en-US" sz="2000" dirty="0"/>
          </a:p>
          <a:p>
            <a:r>
              <a:rPr lang="en-US" sz="2000" dirty="0"/>
              <a:t>Encryption in place to encrypt the data in any storage</a:t>
            </a:r>
          </a:p>
          <a:p>
            <a:r>
              <a:rPr lang="en-US" sz="2000" dirty="0"/>
              <a:t>There are security protocols and encryptions to make the data in transit secure</a:t>
            </a:r>
          </a:p>
          <a:p>
            <a:endParaRPr lang="en-US" sz="2000" dirty="0"/>
          </a:p>
          <a:p>
            <a:r>
              <a:rPr lang="en-US" sz="2000" dirty="0"/>
              <a:t>Availability</a:t>
            </a:r>
          </a:p>
          <a:p>
            <a:r>
              <a:rPr lang="en-US" sz="2000" dirty="0"/>
              <a:t>Reliability</a:t>
            </a:r>
          </a:p>
          <a:p>
            <a:r>
              <a:rPr lang="en-US" sz="2000" dirty="0"/>
              <a:t>Consistency</a:t>
            </a:r>
          </a:p>
          <a:p>
            <a:r>
              <a:rPr lang="en-US" sz="2000" dirty="0"/>
              <a:t>Resilience of storage</a:t>
            </a:r>
          </a:p>
          <a:p>
            <a:r>
              <a:rPr lang="en-US" sz="2000" dirty="0"/>
              <a:t>Scalability</a:t>
            </a:r>
          </a:p>
          <a:p>
            <a:r>
              <a:rPr lang="en-US" sz="2000" dirty="0"/>
              <a:t>Monitoring systems on azure ecosystem</a:t>
            </a:r>
          </a:p>
          <a:p>
            <a:endParaRPr lang="en-IN" sz="2000" dirty="0"/>
          </a:p>
        </p:txBody>
      </p:sp>
      <p:sp>
        <p:nvSpPr>
          <p:cNvPr id="4" name="Title 2">
            <a:extLst>
              <a:ext uri="{FF2B5EF4-FFF2-40B4-BE49-F238E27FC236}">
                <a16:creationId xmlns:a16="http://schemas.microsoft.com/office/drawing/2014/main" id="{56243872-C66F-EDEB-B185-CE420E5D6837}"/>
              </a:ext>
            </a:extLst>
          </p:cNvPr>
          <p:cNvSpPr txBox="1">
            <a:spLocks/>
          </p:cNvSpPr>
          <p:nvPr/>
        </p:nvSpPr>
        <p:spPr>
          <a:xfrm>
            <a:off x="463550" y="478702"/>
            <a:ext cx="11260278" cy="7132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secure is our data</a:t>
            </a:r>
            <a:endParaRPr lang="en-IN" sz="2800" dirty="0"/>
          </a:p>
        </p:txBody>
      </p:sp>
    </p:spTree>
    <p:extLst>
      <p:ext uri="{BB962C8B-B14F-4D97-AF65-F5344CB8AC3E}">
        <p14:creationId xmlns:p14="http://schemas.microsoft.com/office/powerpoint/2010/main" val="920100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E6FF297-3495-495E-A602-117FEE56FBF1}"/>
              </a:ext>
            </a:extLst>
          </p:cNvPr>
          <p:cNvSpPr>
            <a:spLocks noGrp="1"/>
          </p:cNvSpPr>
          <p:nvPr>
            <p:ph type="subTitle" idx="1"/>
          </p:nvPr>
        </p:nvSpPr>
        <p:spPr>
          <a:xfrm>
            <a:off x="532334" y="4544698"/>
            <a:ext cx="6259003" cy="424732"/>
          </a:xfrm>
        </p:spPr>
        <p:txBody>
          <a:bodyPr/>
          <a:lstStyle/>
          <a:p>
            <a:r>
              <a:rPr lang="en-US" dirty="0"/>
              <a:t> </a:t>
            </a:r>
          </a:p>
        </p:txBody>
      </p:sp>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539615" y="3301761"/>
            <a:ext cx="10525125" cy="701731"/>
          </a:xfrm>
        </p:spPr>
        <p:txBody>
          <a:bodyPr anchor="b">
            <a:spAutoFit/>
          </a:bodyPr>
          <a:lstStyle/>
          <a:p>
            <a:r>
              <a:rPr lang="en-US" dirty="0"/>
              <a:t>Business Enterprise Data Initiatives</a:t>
            </a:r>
          </a:p>
        </p:txBody>
      </p:sp>
    </p:spTree>
    <p:extLst>
      <p:ext uri="{BB962C8B-B14F-4D97-AF65-F5344CB8AC3E}">
        <p14:creationId xmlns:p14="http://schemas.microsoft.com/office/powerpoint/2010/main" val="196091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CustomShape 1"/>
          <p:cNvSpPr/>
          <p:nvPr/>
        </p:nvSpPr>
        <p:spPr>
          <a:xfrm>
            <a:off x="609755" y="273423"/>
            <a:ext cx="10965205" cy="605187"/>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144" b="1" spc="-1">
                <a:solidFill>
                  <a:srgbClr val="000000"/>
                </a:solidFill>
                <a:latin typeface="Arial"/>
                <a:ea typeface="DejaVu Sans"/>
              </a:rPr>
              <a:t>What is Big Data?</a:t>
            </a:r>
            <a:endParaRPr lang="en-US" sz="3144" spc="-1">
              <a:latin typeface="Arial"/>
            </a:endParaRPr>
          </a:p>
        </p:txBody>
      </p:sp>
      <p:pic>
        <p:nvPicPr>
          <p:cNvPr id="578" name="Picture 577"/>
          <p:cNvPicPr/>
          <p:nvPr/>
        </p:nvPicPr>
        <p:blipFill>
          <a:blip r:embed="rId2"/>
          <a:stretch/>
        </p:blipFill>
        <p:spPr>
          <a:xfrm>
            <a:off x="5413808" y="1808595"/>
            <a:ext cx="6223412" cy="4706526"/>
          </a:xfrm>
          <a:prstGeom prst="rect">
            <a:avLst/>
          </a:prstGeom>
          <a:ln>
            <a:noFill/>
          </a:ln>
        </p:spPr>
      </p:pic>
      <p:pic>
        <p:nvPicPr>
          <p:cNvPr id="579" name="Picture 578"/>
          <p:cNvPicPr/>
          <p:nvPr/>
        </p:nvPicPr>
        <p:blipFill>
          <a:blip r:embed="rId3"/>
          <a:stretch/>
        </p:blipFill>
        <p:spPr>
          <a:xfrm>
            <a:off x="663742" y="1809465"/>
            <a:ext cx="4743970" cy="4705656"/>
          </a:xfrm>
          <a:prstGeom prst="rect">
            <a:avLst/>
          </a:prstGeom>
          <a:ln>
            <a:noFill/>
          </a:ln>
        </p:spPr>
      </p:pic>
      <p:sp>
        <p:nvSpPr>
          <p:cNvPr id="580" name="CustomShape 2"/>
          <p:cNvSpPr/>
          <p:nvPr/>
        </p:nvSpPr>
        <p:spPr>
          <a:xfrm>
            <a:off x="663743" y="995293"/>
            <a:ext cx="10942129" cy="718823"/>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r>
              <a:rPr lang="en-US" sz="2419" spc="-1">
                <a:solidFill>
                  <a:srgbClr val="000000"/>
                </a:solidFill>
                <a:latin typeface="Calibri"/>
                <a:ea typeface="DejaVu Sans"/>
              </a:rPr>
              <a:t>Used to describe large collections of data sets that can be unstructured and growing so large that can be difficult to manage by traditional databases.</a:t>
            </a:r>
            <a:endParaRPr lang="en-US" sz="2419"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ustomShape 1"/>
          <p:cNvSpPr/>
          <p:nvPr/>
        </p:nvSpPr>
        <p:spPr>
          <a:xfrm>
            <a:off x="609755" y="273423"/>
            <a:ext cx="10965205" cy="113853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386" b="1" spc="-1">
                <a:solidFill>
                  <a:srgbClr val="000000"/>
                </a:solidFill>
                <a:latin typeface="Arial"/>
                <a:ea typeface="DejaVu Sans"/>
              </a:rPr>
              <a:t>Measures of Data Volume</a:t>
            </a:r>
            <a:endParaRPr lang="en-US" sz="3386" spc="-1">
              <a:latin typeface="Arial"/>
            </a:endParaRPr>
          </a:p>
        </p:txBody>
      </p:sp>
      <p:pic>
        <p:nvPicPr>
          <p:cNvPr id="625" name="Picture 2"/>
          <p:cNvPicPr/>
          <p:nvPr/>
        </p:nvPicPr>
        <p:blipFill>
          <a:blip r:embed="rId2"/>
          <a:stretch/>
        </p:blipFill>
        <p:spPr>
          <a:xfrm>
            <a:off x="1659036" y="1538656"/>
            <a:ext cx="9393896" cy="4403497"/>
          </a:xfrm>
          <a:prstGeom prst="rect">
            <a:avLst/>
          </a:prstGeom>
          <a:ln>
            <a:noFill/>
          </a:ln>
        </p:spPr>
      </p:pic>
      <p:sp>
        <p:nvSpPr>
          <p:cNvPr id="626" name="Line 2"/>
          <p:cNvSpPr/>
          <p:nvPr/>
        </p:nvSpPr>
        <p:spPr>
          <a:xfrm>
            <a:off x="663743" y="1216470"/>
            <a:ext cx="11527289"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27" name="Line 3"/>
          <p:cNvSpPr/>
          <p:nvPr/>
        </p:nvSpPr>
        <p:spPr>
          <a:xfrm flipH="1">
            <a:off x="214" y="1216470"/>
            <a:ext cx="6095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CustomShape 1"/>
          <p:cNvSpPr/>
          <p:nvPr/>
        </p:nvSpPr>
        <p:spPr>
          <a:xfrm>
            <a:off x="609755" y="273423"/>
            <a:ext cx="10965205" cy="113853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386" b="1" spc="-1">
                <a:solidFill>
                  <a:srgbClr val="000000"/>
                </a:solidFill>
                <a:latin typeface="Arial"/>
                <a:ea typeface="DejaVu Sans"/>
              </a:rPr>
              <a:t>How much Data is generated?</a:t>
            </a:r>
            <a:endParaRPr lang="en-US" sz="3386" spc="-1">
              <a:latin typeface="Arial"/>
            </a:endParaRPr>
          </a:p>
        </p:txBody>
      </p:sp>
      <p:sp>
        <p:nvSpPr>
          <p:cNvPr id="629" name="Line 2"/>
          <p:cNvSpPr/>
          <p:nvPr/>
        </p:nvSpPr>
        <p:spPr>
          <a:xfrm>
            <a:off x="609755" y="1216470"/>
            <a:ext cx="11581277"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630" name="Line 3"/>
          <p:cNvSpPr/>
          <p:nvPr/>
        </p:nvSpPr>
        <p:spPr>
          <a:xfrm flipH="1">
            <a:off x="214" y="1216470"/>
            <a:ext cx="5529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631" name="CustomShape 4"/>
          <p:cNvSpPr/>
          <p:nvPr/>
        </p:nvSpPr>
        <p:spPr>
          <a:xfrm>
            <a:off x="585373" y="1438081"/>
            <a:ext cx="5933445" cy="4859347"/>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5695" indent="-339164">
              <a:spcAft>
                <a:spcPts val="484"/>
              </a:spcAft>
              <a:buClr>
                <a:srgbClr val="000000"/>
              </a:buClr>
              <a:buFont typeface="Arial"/>
              <a:buChar char="•"/>
            </a:pPr>
            <a:r>
              <a:rPr lang="en-US" sz="2419" spc="-1">
                <a:solidFill>
                  <a:srgbClr val="000000"/>
                </a:solidFill>
                <a:latin typeface="Calibri"/>
                <a:ea typeface="DejaVu Sans"/>
              </a:rPr>
              <a:t>Google processes 1000’s of PB/day, 48 hours of video uploaded every minute </a:t>
            </a:r>
            <a:endParaRPr lang="en-US" sz="2419" spc="-1">
              <a:latin typeface="Arial"/>
            </a:endParaRPr>
          </a:p>
          <a:p>
            <a:pPr marL="345695" indent="-339164">
              <a:spcAft>
                <a:spcPts val="484"/>
              </a:spcAft>
              <a:buClr>
                <a:srgbClr val="000000"/>
              </a:buClr>
              <a:buFont typeface="Arial"/>
              <a:buChar char="•"/>
            </a:pPr>
            <a:r>
              <a:rPr lang="en-US" sz="2419" spc="-1">
                <a:solidFill>
                  <a:srgbClr val="000000"/>
                </a:solidFill>
                <a:latin typeface="Calibri"/>
                <a:ea typeface="DejaVu Sans"/>
              </a:rPr>
              <a:t>Facebook has 100 PB and collects 500 TB/day </a:t>
            </a:r>
            <a:endParaRPr lang="en-US" sz="2419" spc="-1">
              <a:latin typeface="Arial"/>
            </a:endParaRPr>
          </a:p>
          <a:p>
            <a:pPr>
              <a:lnSpc>
                <a:spcPct val="100000"/>
              </a:lnSpc>
            </a:pPr>
            <a:r>
              <a:rPr lang="en-US" sz="2419" spc="-1">
                <a:solidFill>
                  <a:srgbClr val="000000"/>
                </a:solidFill>
                <a:latin typeface="Calibri"/>
                <a:ea typeface="DejaVu Sans"/>
              </a:rPr>
              <a:t>		</a:t>
            </a:r>
            <a:r>
              <a:rPr lang="en-US" sz="1935" spc="-1">
                <a:solidFill>
                  <a:srgbClr val="000000"/>
                </a:solidFill>
                <a:latin typeface="Calibri"/>
                <a:ea typeface="DejaVu Sans"/>
              </a:rPr>
              <a:t>http://gigaom.com/data/facebook-is-collecting-your-data-500-terabytes-a-day/</a:t>
            </a:r>
            <a:endParaRPr lang="en-US" sz="1935" spc="-1">
              <a:latin typeface="Arial"/>
            </a:endParaRPr>
          </a:p>
          <a:p>
            <a:pPr marL="345695" indent="-339164">
              <a:spcAft>
                <a:spcPts val="484"/>
              </a:spcAft>
              <a:buClr>
                <a:srgbClr val="000000"/>
              </a:buClr>
              <a:buFont typeface="Arial"/>
              <a:buChar char="•"/>
            </a:pPr>
            <a:r>
              <a:rPr lang="en-US" sz="2419" spc="-1">
                <a:solidFill>
                  <a:srgbClr val="000000"/>
                </a:solidFill>
                <a:latin typeface="Calibri"/>
                <a:ea typeface="DejaVu Sans"/>
              </a:rPr>
              <a:t>eBay has 10 PB of user data + 100 TB/day</a:t>
            </a:r>
            <a:endParaRPr lang="en-US" sz="2419" spc="-1">
              <a:latin typeface="Arial"/>
            </a:endParaRPr>
          </a:p>
          <a:p>
            <a:pPr>
              <a:lnSpc>
                <a:spcPct val="100000"/>
              </a:lnSpc>
            </a:pPr>
            <a:r>
              <a:rPr lang="en-US" sz="2177" spc="-1">
                <a:solidFill>
                  <a:srgbClr val="000000"/>
                </a:solidFill>
                <a:latin typeface="Calibri"/>
                <a:ea typeface="DejaVu Sans"/>
              </a:rPr>
              <a:t>		</a:t>
            </a:r>
            <a:r>
              <a:rPr lang="en-US" sz="1935" spc="-1">
                <a:solidFill>
                  <a:srgbClr val="000000"/>
                </a:solidFill>
                <a:latin typeface="Calibri"/>
                <a:ea typeface="DejaVu Sans"/>
              </a:rPr>
              <a:t>http://www.zdnet.com/au/how-ebay-uses-big-data-to-make-you-buy-more-7000006498/</a:t>
            </a:r>
            <a:endParaRPr lang="en-US" sz="1935" spc="-1">
              <a:latin typeface="Arial"/>
            </a:endParaRPr>
          </a:p>
          <a:p>
            <a:pPr marL="414921" indent="-408390">
              <a:spcAft>
                <a:spcPts val="484"/>
              </a:spcAft>
              <a:buClr>
                <a:srgbClr val="000000"/>
              </a:buClr>
              <a:buFont typeface="Arial"/>
              <a:buChar char="•"/>
            </a:pPr>
            <a:r>
              <a:rPr lang="en-US" sz="2419" spc="-1">
                <a:solidFill>
                  <a:srgbClr val="000000"/>
                </a:solidFill>
                <a:latin typeface="Calibri"/>
                <a:ea typeface="DejaVu Sans"/>
              </a:rPr>
              <a:t>CERN’s Large Hadron Collider (LHC) generates 25 PB a year </a:t>
            </a:r>
            <a:endParaRPr lang="en-US" sz="2419" spc="-1">
              <a:latin typeface="Arial"/>
            </a:endParaRPr>
          </a:p>
        </p:txBody>
      </p:sp>
      <p:pic>
        <p:nvPicPr>
          <p:cNvPr id="632" name="Picture 3"/>
          <p:cNvPicPr/>
          <p:nvPr/>
        </p:nvPicPr>
        <p:blipFill>
          <a:blip r:embed="rId2" cstate="print"/>
          <a:stretch/>
        </p:blipFill>
        <p:spPr>
          <a:xfrm>
            <a:off x="6746090" y="1283519"/>
            <a:ext cx="4868490" cy="4942941"/>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47D971-2250-6BB8-8C01-07D042DB6F74}"/>
              </a:ext>
            </a:extLst>
          </p:cNvPr>
          <p:cNvPicPr>
            <a:picLocks noChangeAspect="1"/>
          </p:cNvPicPr>
          <p:nvPr/>
        </p:nvPicPr>
        <p:blipFill>
          <a:blip r:embed="rId2"/>
          <a:stretch>
            <a:fillRect/>
          </a:stretch>
        </p:blipFill>
        <p:spPr>
          <a:xfrm>
            <a:off x="1073426" y="602378"/>
            <a:ext cx="9803957" cy="5997205"/>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2137E7-BE8E-B963-5ED0-9BB16E876626}"/>
              </a:ext>
            </a:extLst>
          </p:cNvPr>
          <p:cNvSpPr txBox="1"/>
          <p:nvPr/>
        </p:nvSpPr>
        <p:spPr>
          <a:xfrm>
            <a:off x="906449" y="2019631"/>
            <a:ext cx="8235563" cy="3036729"/>
          </a:xfrm>
          <a:prstGeom prst="rect">
            <a:avLst/>
          </a:prstGeom>
          <a:noFill/>
        </p:spPr>
        <p:txBody>
          <a:bodyPr wrap="square">
            <a:spAutoFit/>
          </a:bodyPr>
          <a:lstStyle/>
          <a:p>
            <a:pPr>
              <a:lnSpc>
                <a:spcPct val="100000"/>
              </a:lnSpc>
              <a:spcAft>
                <a:spcPts val="400"/>
              </a:spcAft>
            </a:pPr>
            <a:r>
              <a:rPr lang="en-US" sz="2400" b="1" strike="noStrike" spc="-1" dirty="0">
                <a:solidFill>
                  <a:srgbClr val="0096D6"/>
                </a:solidFill>
                <a:latin typeface="Calibri"/>
                <a:ea typeface="DejaVu Sans"/>
              </a:rPr>
              <a:t>Diagnosis</a:t>
            </a:r>
            <a:endParaRPr lang="en-US" sz="2400" b="0" strike="noStrike" spc="-1" dirty="0">
              <a:latin typeface="Arial"/>
            </a:endParaRPr>
          </a:p>
          <a:p>
            <a:pPr marL="285840" lvl="1" indent="-280440">
              <a:lnSpc>
                <a:spcPct val="100000"/>
              </a:lnSpc>
              <a:spcAft>
                <a:spcPts val="400"/>
              </a:spcAft>
              <a:buClr>
                <a:srgbClr val="000000"/>
              </a:buClr>
              <a:buFont typeface="Arial"/>
              <a:buChar char="•"/>
            </a:pPr>
            <a:r>
              <a:rPr lang="en-US" sz="2000" b="0" strike="noStrike" spc="-1" dirty="0">
                <a:solidFill>
                  <a:srgbClr val="000000"/>
                </a:solidFill>
                <a:latin typeface="Calibri"/>
                <a:ea typeface="DejaVu Sans"/>
              </a:rPr>
              <a:t>Why are customers not paying bills?</a:t>
            </a:r>
            <a:endParaRPr lang="en-US" sz="2000" b="0" strike="noStrike" spc="-1" dirty="0">
              <a:latin typeface="Arial"/>
            </a:endParaRPr>
          </a:p>
          <a:p>
            <a:pPr marL="285840" lvl="1" indent="-280440">
              <a:lnSpc>
                <a:spcPct val="100000"/>
              </a:lnSpc>
              <a:spcAft>
                <a:spcPts val="400"/>
              </a:spcAft>
              <a:buClr>
                <a:srgbClr val="000000"/>
              </a:buClr>
              <a:buFont typeface="Arial"/>
              <a:buChar char="•"/>
            </a:pPr>
            <a:r>
              <a:rPr lang="en-US" sz="2000" b="0" strike="noStrike" spc="-1" dirty="0">
                <a:solidFill>
                  <a:srgbClr val="000000"/>
                </a:solidFill>
                <a:latin typeface="Calibri"/>
                <a:ea typeface="DejaVu Sans"/>
              </a:rPr>
              <a:t>Why is system slow</a:t>
            </a:r>
            <a:endParaRPr lang="en-US" sz="2000" b="0" strike="noStrike" spc="-1" dirty="0">
              <a:latin typeface="Arial"/>
            </a:endParaRPr>
          </a:p>
          <a:p>
            <a:pPr marL="285840" lvl="1" indent="-280440">
              <a:lnSpc>
                <a:spcPct val="100000"/>
              </a:lnSpc>
              <a:spcAft>
                <a:spcPts val="400"/>
              </a:spcAft>
              <a:buClr>
                <a:srgbClr val="000000"/>
              </a:buClr>
              <a:buFont typeface="Arial"/>
              <a:buChar char="•"/>
            </a:pPr>
            <a:r>
              <a:rPr lang="en-US" sz="2000" b="0" strike="noStrike" spc="-1" dirty="0">
                <a:solidFill>
                  <a:srgbClr val="000000"/>
                </a:solidFill>
                <a:latin typeface="Calibri"/>
                <a:ea typeface="DejaVu Sans"/>
              </a:rPr>
              <a:t>Detect anomalies, viruses, spam, worms etc.</a:t>
            </a:r>
            <a:endParaRPr lang="en-US" sz="2000" b="0" strike="noStrike" spc="-1" dirty="0">
              <a:latin typeface="Arial"/>
            </a:endParaRPr>
          </a:p>
          <a:p>
            <a:pPr>
              <a:lnSpc>
                <a:spcPct val="100000"/>
              </a:lnSpc>
              <a:spcAft>
                <a:spcPts val="400"/>
              </a:spcAft>
            </a:pPr>
            <a:r>
              <a:rPr lang="en-US" sz="2400" b="1" strike="noStrike" spc="-1" dirty="0">
                <a:solidFill>
                  <a:srgbClr val="0096D6"/>
                </a:solidFill>
                <a:latin typeface="Calibri"/>
                <a:ea typeface="DejaVu Sans"/>
              </a:rPr>
              <a:t>Decision </a:t>
            </a:r>
            <a:endParaRPr lang="en-US" sz="2400" b="0" strike="noStrike" spc="-1" dirty="0">
              <a:latin typeface="Arial"/>
            </a:endParaRPr>
          </a:p>
          <a:p>
            <a:pPr marL="285840" lvl="1" indent="-280440">
              <a:lnSpc>
                <a:spcPct val="100000"/>
              </a:lnSpc>
              <a:spcAft>
                <a:spcPts val="400"/>
              </a:spcAft>
              <a:buClr>
                <a:srgbClr val="000000"/>
              </a:buClr>
              <a:buFont typeface="Arial"/>
              <a:buChar char="•"/>
            </a:pPr>
            <a:r>
              <a:rPr lang="en-US" sz="2000" b="0" strike="noStrike" spc="-1" dirty="0">
                <a:solidFill>
                  <a:srgbClr val="000000"/>
                </a:solidFill>
                <a:latin typeface="Calibri"/>
                <a:ea typeface="DejaVu Sans"/>
              </a:rPr>
              <a:t>Decide marketing strategies</a:t>
            </a:r>
            <a:endParaRPr lang="en-US" sz="2000" b="0" strike="noStrike" spc="-1" dirty="0">
              <a:latin typeface="Arial"/>
            </a:endParaRPr>
          </a:p>
          <a:p>
            <a:pPr marL="285840" lvl="1" indent="-280440">
              <a:lnSpc>
                <a:spcPct val="100000"/>
              </a:lnSpc>
              <a:spcAft>
                <a:spcPts val="400"/>
              </a:spcAft>
              <a:buClr>
                <a:srgbClr val="000000"/>
              </a:buClr>
              <a:buFont typeface="Arial"/>
              <a:buChar char="•"/>
            </a:pPr>
            <a:r>
              <a:rPr lang="en-US" sz="2000" b="0" strike="noStrike" spc="-1" dirty="0">
                <a:solidFill>
                  <a:srgbClr val="000000"/>
                </a:solidFill>
                <a:latin typeface="Calibri"/>
                <a:ea typeface="DejaVu Sans"/>
              </a:rPr>
              <a:t>Make better financial and customer centric decisions</a:t>
            </a:r>
            <a:endParaRPr lang="en-US" sz="2000" b="0" strike="noStrike" spc="-1" dirty="0">
              <a:latin typeface="Arial"/>
            </a:endParaRPr>
          </a:p>
          <a:p>
            <a:pPr marL="285840" lvl="1" indent="-280440">
              <a:lnSpc>
                <a:spcPct val="100000"/>
              </a:lnSpc>
              <a:spcAft>
                <a:spcPts val="400"/>
              </a:spcAft>
              <a:buClr>
                <a:srgbClr val="000000"/>
              </a:buClr>
              <a:buFont typeface="Arial"/>
              <a:buChar char="•"/>
            </a:pPr>
            <a:r>
              <a:rPr lang="en-US" sz="2000" b="0" strike="noStrike" spc="-1" dirty="0">
                <a:solidFill>
                  <a:srgbClr val="000000"/>
                </a:solidFill>
                <a:latin typeface="Calibri"/>
                <a:ea typeface="DejaVu Sans"/>
              </a:rPr>
              <a:t>Block viruses, worms and spam</a:t>
            </a:r>
            <a:endParaRPr lang="en-UM" dirty="0"/>
          </a:p>
        </p:txBody>
      </p:sp>
      <p:sp>
        <p:nvSpPr>
          <p:cNvPr id="4" name="TextBox 3">
            <a:extLst>
              <a:ext uri="{FF2B5EF4-FFF2-40B4-BE49-F238E27FC236}">
                <a16:creationId xmlns:a16="http://schemas.microsoft.com/office/drawing/2014/main" id="{3F59319B-7FB8-4956-E0B5-4BEDF4E4963A}"/>
              </a:ext>
            </a:extLst>
          </p:cNvPr>
          <p:cNvSpPr txBox="1"/>
          <p:nvPr/>
        </p:nvSpPr>
        <p:spPr>
          <a:xfrm>
            <a:off x="906449" y="1232452"/>
            <a:ext cx="7847937" cy="369332"/>
          </a:xfrm>
          <a:prstGeom prst="rect">
            <a:avLst/>
          </a:prstGeom>
          <a:noFill/>
        </p:spPr>
        <p:txBody>
          <a:bodyPr wrap="square" rtlCol="0">
            <a:spAutoFit/>
          </a:bodyPr>
          <a:lstStyle/>
          <a:p>
            <a:r>
              <a:rPr lang="en-US" dirty="0"/>
              <a:t>How Big data is used?</a:t>
            </a:r>
            <a:endParaRPr lang="en-UM"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6A8C9-E542-52D9-281D-881BA3252432}"/>
              </a:ext>
            </a:extLst>
          </p:cNvPr>
          <p:cNvSpPr txBox="1"/>
          <p:nvPr/>
        </p:nvSpPr>
        <p:spPr>
          <a:xfrm>
            <a:off x="477078" y="1423283"/>
            <a:ext cx="6042992" cy="369332"/>
          </a:xfrm>
          <a:prstGeom prst="rect">
            <a:avLst/>
          </a:prstGeom>
          <a:noFill/>
        </p:spPr>
        <p:txBody>
          <a:bodyPr wrap="square" rtlCol="0">
            <a:spAutoFit/>
          </a:bodyPr>
          <a:lstStyle/>
          <a:p>
            <a:r>
              <a:rPr lang="en-US" dirty="0"/>
              <a:t>Hadoop is the Savior!</a:t>
            </a:r>
            <a:endParaRPr lang="en-UM" dirty="0"/>
          </a:p>
        </p:txBody>
      </p:sp>
      <p:sp>
        <p:nvSpPr>
          <p:cNvPr id="3" name="TextBox 2">
            <a:extLst>
              <a:ext uri="{FF2B5EF4-FFF2-40B4-BE49-F238E27FC236}">
                <a16:creationId xmlns:a16="http://schemas.microsoft.com/office/drawing/2014/main" id="{92D61C54-3F94-9787-8D8D-3D8560ADACBE}"/>
              </a:ext>
            </a:extLst>
          </p:cNvPr>
          <p:cNvSpPr txBox="1"/>
          <p:nvPr/>
        </p:nvSpPr>
        <p:spPr>
          <a:xfrm>
            <a:off x="906449" y="2019631"/>
            <a:ext cx="8235563" cy="3036729"/>
          </a:xfrm>
          <a:prstGeom prst="rect">
            <a:avLst/>
          </a:prstGeom>
          <a:noFill/>
        </p:spPr>
        <p:txBody>
          <a:bodyPr wrap="square">
            <a:spAutoFit/>
          </a:bodyPr>
          <a:lstStyle/>
          <a:p>
            <a:pPr>
              <a:lnSpc>
                <a:spcPct val="100000"/>
              </a:lnSpc>
              <a:spcAft>
                <a:spcPts val="400"/>
              </a:spcAft>
            </a:pPr>
            <a:r>
              <a:rPr lang="en-US" sz="2400" b="1" strike="noStrike" spc="-1" dirty="0">
                <a:solidFill>
                  <a:srgbClr val="0096D6"/>
                </a:solidFill>
                <a:latin typeface="Calibri"/>
                <a:ea typeface="DejaVu Sans"/>
              </a:rPr>
              <a:t>HDFS</a:t>
            </a:r>
            <a:endParaRPr lang="en-US" sz="2400" b="0" strike="noStrike" spc="-1" dirty="0">
              <a:latin typeface="Arial"/>
            </a:endParaRPr>
          </a:p>
          <a:p>
            <a:pPr marL="285840" lvl="1" indent="-280440">
              <a:lnSpc>
                <a:spcPct val="100000"/>
              </a:lnSpc>
              <a:spcAft>
                <a:spcPts val="400"/>
              </a:spcAft>
              <a:buClr>
                <a:srgbClr val="000000"/>
              </a:buClr>
              <a:buFont typeface="Arial"/>
              <a:buChar char="•"/>
            </a:pPr>
            <a:r>
              <a:rPr lang="en-US" sz="2000" b="0" strike="noStrike" spc="-1" dirty="0">
                <a:solidFill>
                  <a:srgbClr val="000000"/>
                </a:solidFill>
                <a:latin typeface="Calibri"/>
                <a:ea typeface="DejaVu Sans"/>
              </a:rPr>
              <a:t>Hadoop is Opensource and hence no license required unlike RDBMS</a:t>
            </a:r>
            <a:endParaRPr lang="en-US" sz="2000" b="0" strike="noStrike" spc="-1" dirty="0">
              <a:latin typeface="Arial"/>
            </a:endParaRPr>
          </a:p>
          <a:p>
            <a:pPr marL="285840" lvl="1" indent="-280440">
              <a:lnSpc>
                <a:spcPct val="100000"/>
              </a:lnSpc>
              <a:spcAft>
                <a:spcPts val="400"/>
              </a:spcAft>
              <a:buClr>
                <a:srgbClr val="000000"/>
              </a:buClr>
              <a:buFont typeface="Arial"/>
              <a:buChar char="•"/>
            </a:pPr>
            <a:r>
              <a:rPr lang="en-US" sz="2000" b="0" strike="noStrike" spc="-1" dirty="0">
                <a:solidFill>
                  <a:srgbClr val="000000"/>
                </a:solidFill>
                <a:latin typeface="Calibri"/>
                <a:ea typeface="DejaVu Sans"/>
              </a:rPr>
              <a:t>HDFS is distributed and hence fault tolerant</a:t>
            </a:r>
          </a:p>
          <a:p>
            <a:pPr marL="285840" lvl="1" indent="-280440">
              <a:lnSpc>
                <a:spcPct val="100000"/>
              </a:lnSpc>
              <a:spcAft>
                <a:spcPts val="400"/>
              </a:spcAft>
              <a:buClr>
                <a:srgbClr val="000000"/>
              </a:buClr>
              <a:buFont typeface="Arial"/>
              <a:buChar char="•"/>
            </a:pPr>
            <a:r>
              <a:rPr lang="en-US" sz="2000" b="0" strike="noStrike" spc="-1" dirty="0">
                <a:solidFill>
                  <a:srgbClr val="000000"/>
                </a:solidFill>
                <a:latin typeface="Calibri"/>
                <a:ea typeface="DejaVu Sans"/>
              </a:rPr>
              <a:t>Cheap commodity hardware works good</a:t>
            </a:r>
            <a:endParaRPr lang="en-US" sz="2000" b="0" strike="noStrike" spc="-1" dirty="0">
              <a:latin typeface="Arial"/>
            </a:endParaRPr>
          </a:p>
          <a:p>
            <a:pPr>
              <a:lnSpc>
                <a:spcPct val="100000"/>
              </a:lnSpc>
              <a:spcAft>
                <a:spcPts val="400"/>
              </a:spcAft>
            </a:pPr>
            <a:r>
              <a:rPr lang="en-US" sz="2400" b="1" strike="noStrike" spc="-1" dirty="0">
                <a:solidFill>
                  <a:srgbClr val="0096D6"/>
                </a:solidFill>
                <a:latin typeface="Calibri"/>
                <a:ea typeface="DejaVu Sans"/>
              </a:rPr>
              <a:t>Map reduce </a:t>
            </a:r>
            <a:endParaRPr lang="en-US" sz="2400" b="0" strike="noStrike" spc="-1" dirty="0">
              <a:latin typeface="Arial"/>
            </a:endParaRPr>
          </a:p>
          <a:p>
            <a:pPr marL="285840" lvl="1" indent="-280440">
              <a:lnSpc>
                <a:spcPct val="100000"/>
              </a:lnSpc>
              <a:spcAft>
                <a:spcPts val="400"/>
              </a:spcAft>
              <a:buClr>
                <a:srgbClr val="000000"/>
              </a:buClr>
              <a:buFont typeface="Arial"/>
              <a:buChar char="•"/>
            </a:pPr>
            <a:r>
              <a:rPr lang="en-US" sz="2000" b="0" strike="noStrike" spc="-1" dirty="0">
                <a:solidFill>
                  <a:srgbClr val="000000"/>
                </a:solidFill>
                <a:latin typeface="Calibri"/>
                <a:ea typeface="DejaVu Sans"/>
              </a:rPr>
              <a:t>Parallel processing and hence faster</a:t>
            </a:r>
            <a:endParaRPr lang="en-US" sz="2000" b="0" strike="noStrike" spc="-1" dirty="0">
              <a:latin typeface="Arial"/>
            </a:endParaRPr>
          </a:p>
          <a:p>
            <a:pPr marL="285840" lvl="1" indent="-280440">
              <a:lnSpc>
                <a:spcPct val="100000"/>
              </a:lnSpc>
              <a:spcAft>
                <a:spcPts val="400"/>
              </a:spcAft>
              <a:buClr>
                <a:srgbClr val="000000"/>
              </a:buClr>
              <a:buFont typeface="Arial"/>
              <a:buChar char="•"/>
            </a:pPr>
            <a:r>
              <a:rPr lang="en-US" sz="2000" b="0" strike="noStrike" spc="-1" dirty="0">
                <a:solidFill>
                  <a:srgbClr val="000000"/>
                </a:solidFill>
                <a:latin typeface="Calibri"/>
                <a:ea typeface="DejaVu Sans"/>
              </a:rPr>
              <a:t>Written in Java</a:t>
            </a:r>
          </a:p>
          <a:p>
            <a:pPr marL="285840" lvl="1" indent="-280440">
              <a:lnSpc>
                <a:spcPct val="100000"/>
              </a:lnSpc>
              <a:spcAft>
                <a:spcPts val="400"/>
              </a:spcAft>
              <a:buClr>
                <a:srgbClr val="000000"/>
              </a:buClr>
              <a:buFont typeface="Arial"/>
              <a:buChar char="•"/>
            </a:pPr>
            <a:r>
              <a:rPr lang="en-US" sz="2000" spc="-1" dirty="0">
                <a:solidFill>
                  <a:srgbClr val="000000"/>
                </a:solidFill>
                <a:latin typeface="Calibri"/>
              </a:rPr>
              <a:t>Distributed parallel algorithm</a:t>
            </a:r>
            <a:endParaRPr lang="en-UM" dirty="0"/>
          </a:p>
        </p:txBody>
      </p:sp>
    </p:spTree>
    <p:extLst>
      <p:ext uri="{BB962C8B-B14F-4D97-AF65-F5344CB8AC3E}">
        <p14:creationId xmlns:p14="http://schemas.microsoft.com/office/powerpoint/2010/main" val="2020671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Google Shape;128;p2"/>
          <p:cNvSpPr txBox="1">
            <a:spLocks noGrp="1"/>
          </p:cNvSpPr>
          <p:nvPr>
            <p:ph type="body" idx="1"/>
          </p:nvPr>
        </p:nvSpPr>
        <p:spPr>
          <a:xfrm>
            <a:off x="463548" y="1363082"/>
            <a:ext cx="11260281" cy="5025092"/>
          </a:xfrm>
          <a:prstGeom prst="rect">
            <a:avLst/>
          </a:prstGeom>
        </p:spPr>
        <p:txBody>
          <a:bodyPr/>
          <a:lstStyle/>
          <a:p>
            <a:pPr marL="236537" indent="-236537">
              <a:lnSpc>
                <a:spcPct val="100000"/>
              </a:lnSpc>
              <a:buClr>
                <a:srgbClr val="2F6B89"/>
              </a:buClr>
              <a:buSzPct val="100000"/>
              <a:buChar char="▪"/>
              <a:defRPr sz="1800">
                <a:solidFill>
                  <a:srgbClr val="000000"/>
                </a:solidFill>
              </a:defRPr>
            </a:pPr>
            <a:r>
              <a:t>All Data in single file which is 2 dimensional  </a:t>
            </a:r>
          </a:p>
          <a:p>
            <a:pPr marL="236537" indent="-236537">
              <a:lnSpc>
                <a:spcPct val="100000"/>
              </a:lnSpc>
              <a:buClr>
                <a:srgbClr val="2F6B89"/>
              </a:buClr>
              <a:buSzPct val="100000"/>
              <a:buChar char="▪"/>
              <a:defRPr sz="1800">
                <a:solidFill>
                  <a:srgbClr val="000000"/>
                </a:solidFill>
              </a:defRPr>
            </a:pPr>
            <a:r>
              <a:t>Rows are for records and columns are for fields</a:t>
            </a:r>
          </a:p>
        </p:txBody>
      </p:sp>
      <p:sp>
        <p:nvSpPr>
          <p:cNvPr id="678" name="Google Shape;129;p2"/>
          <p:cNvSpPr txBox="1">
            <a:spLocks noGrp="1"/>
          </p:cNvSpPr>
          <p:nvPr>
            <p:ph type="title"/>
          </p:nvPr>
        </p:nvSpPr>
        <p:spPr>
          <a:xfrm>
            <a:off x="463550" y="478701"/>
            <a:ext cx="11260278" cy="713217"/>
          </a:xfrm>
          <a:prstGeom prst="rect">
            <a:avLst/>
          </a:prstGeom>
        </p:spPr>
        <p:txBody>
          <a:bodyPr/>
          <a:lstStyle/>
          <a:p>
            <a:r>
              <a:t>Flat files</a:t>
            </a:r>
          </a:p>
        </p:txBody>
      </p:sp>
      <p:sp>
        <p:nvSpPr>
          <p:cNvPr id="679" name="Google Shape;130;p2"/>
          <p:cNvSpPr txBox="1">
            <a:spLocks noGrp="1"/>
          </p:cNvSpPr>
          <p:nvPr>
            <p:ph type="sldNum" sz="quarter" idx="2"/>
          </p:nvPr>
        </p:nvSpPr>
        <p:spPr>
          <a:xfrm>
            <a:off x="541064" y="6451799"/>
            <a:ext cx="127001" cy="13554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CustomShape 1"/>
          <p:cNvSpPr/>
          <p:nvPr/>
        </p:nvSpPr>
        <p:spPr>
          <a:xfrm>
            <a:off x="348523" y="2068956"/>
            <a:ext cx="10965205" cy="1247817"/>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8708" i="1" spc="-1">
                <a:solidFill>
                  <a:srgbClr val="006699"/>
                </a:solidFill>
                <a:latin typeface="Franklin Gothic Medium"/>
                <a:ea typeface="Microsoft YaHei"/>
              </a:rPr>
              <a:t>Introduction to </a:t>
            </a:r>
            <a:endParaRPr lang="en-US" sz="8708" spc="-1">
              <a:latin typeface="Arial"/>
            </a:endParaRPr>
          </a:p>
          <a:p>
            <a:pPr algn="ctr">
              <a:lnSpc>
                <a:spcPct val="100000"/>
              </a:lnSpc>
            </a:pPr>
            <a:r>
              <a:rPr lang="en-US" sz="8708" i="1" spc="-1">
                <a:solidFill>
                  <a:srgbClr val="006699"/>
                </a:solidFill>
                <a:latin typeface="Franklin Gothic Medium"/>
                <a:ea typeface="Microsoft YaHei"/>
              </a:rPr>
              <a:t>Data Analytics</a:t>
            </a:r>
            <a:endParaRPr lang="en-US" sz="8708"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5C67-56C0-6900-EC80-241809FBD5CE}"/>
              </a:ext>
            </a:extLst>
          </p:cNvPr>
          <p:cNvSpPr>
            <a:spLocks noGrp="1"/>
          </p:cNvSpPr>
          <p:nvPr>
            <p:ph type="title"/>
          </p:nvPr>
        </p:nvSpPr>
        <p:spPr/>
        <p:txBody>
          <a:bodyPr/>
          <a:lstStyle/>
          <a:p>
            <a:r>
              <a:rPr lang="en-US" dirty="0"/>
              <a:t>Life cycle of a Data Science project</a:t>
            </a:r>
            <a:endParaRPr lang="en-UM" dirty="0"/>
          </a:p>
        </p:txBody>
      </p:sp>
      <p:sp>
        <p:nvSpPr>
          <p:cNvPr id="3" name="Content Placeholder 2">
            <a:extLst>
              <a:ext uri="{FF2B5EF4-FFF2-40B4-BE49-F238E27FC236}">
                <a16:creationId xmlns:a16="http://schemas.microsoft.com/office/drawing/2014/main" id="{39C31C80-17CA-A8EA-EF0D-A07BC286FABA}"/>
              </a:ext>
            </a:extLst>
          </p:cNvPr>
          <p:cNvSpPr>
            <a:spLocks noGrp="1"/>
          </p:cNvSpPr>
          <p:nvPr>
            <p:ph idx="1"/>
          </p:nvPr>
        </p:nvSpPr>
        <p:spPr>
          <a:xfrm>
            <a:off x="838200" y="1825625"/>
            <a:ext cx="10515600" cy="2063129"/>
          </a:xfrm>
        </p:spPr>
        <p:txBody>
          <a:bodyPr/>
          <a:lstStyle/>
          <a:p>
            <a:r>
              <a:rPr lang="en-US" dirty="0"/>
              <a:t>Problem Definition</a:t>
            </a:r>
          </a:p>
          <a:p>
            <a:r>
              <a:rPr lang="en-US" dirty="0"/>
              <a:t>Data Collection &amp; cleaning</a:t>
            </a:r>
          </a:p>
          <a:p>
            <a:r>
              <a:rPr lang="en-US" dirty="0"/>
              <a:t>Data Exploration</a:t>
            </a:r>
          </a:p>
          <a:p>
            <a:r>
              <a:rPr lang="en-US" dirty="0"/>
              <a:t>Data Preparation</a:t>
            </a:r>
          </a:p>
          <a:p>
            <a:r>
              <a:rPr lang="en-US" dirty="0"/>
              <a:t>Advanced Analytics</a:t>
            </a:r>
          </a:p>
          <a:p>
            <a:r>
              <a:rPr lang="en-US" dirty="0"/>
              <a:t>Solution Development</a:t>
            </a:r>
            <a:endParaRPr lang="en-UM" dirty="0"/>
          </a:p>
        </p:txBody>
      </p:sp>
    </p:spTree>
    <p:extLst>
      <p:ext uri="{BB962C8B-B14F-4D97-AF65-F5344CB8AC3E}">
        <p14:creationId xmlns:p14="http://schemas.microsoft.com/office/powerpoint/2010/main" val="42263184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CustomShape 1"/>
          <p:cNvSpPr/>
          <p:nvPr/>
        </p:nvSpPr>
        <p:spPr>
          <a:xfrm>
            <a:off x="566216" y="2068956"/>
            <a:ext cx="10965205" cy="1247817"/>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8708" i="1" spc="-1">
                <a:solidFill>
                  <a:srgbClr val="006699"/>
                </a:solidFill>
                <a:latin typeface="Franklin Gothic Medium"/>
                <a:ea typeface="Microsoft YaHei"/>
              </a:rPr>
              <a:t>Exploratory Data Analysis</a:t>
            </a:r>
            <a:endParaRPr lang="en-US" sz="8708"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CustomShape 1"/>
          <p:cNvSpPr/>
          <p:nvPr/>
        </p:nvSpPr>
        <p:spPr>
          <a:xfrm>
            <a:off x="609755" y="273422"/>
            <a:ext cx="10966076" cy="1138971"/>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r>
              <a:rPr lang="en-US" sz="3386" b="1" spc="-1">
                <a:solidFill>
                  <a:srgbClr val="000000"/>
                </a:solidFill>
                <a:latin typeface="Arial"/>
                <a:ea typeface="DejaVu Sans"/>
              </a:rPr>
              <a:t>Data Summary</a:t>
            </a:r>
            <a:endParaRPr lang="en-US" sz="3386" spc="-1">
              <a:latin typeface="Arial"/>
            </a:endParaRPr>
          </a:p>
        </p:txBody>
      </p:sp>
      <p:sp>
        <p:nvSpPr>
          <p:cNvPr id="1034" name="Line 2"/>
          <p:cNvSpPr/>
          <p:nvPr/>
        </p:nvSpPr>
        <p:spPr>
          <a:xfrm>
            <a:off x="663743" y="995293"/>
            <a:ext cx="11528159"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35" name="Line 3"/>
          <p:cNvSpPr/>
          <p:nvPr/>
        </p:nvSpPr>
        <p:spPr>
          <a:xfrm flipH="1">
            <a:off x="214" y="995293"/>
            <a:ext cx="6095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36" name="CustomShape 4"/>
          <p:cNvSpPr/>
          <p:nvPr/>
        </p:nvSpPr>
        <p:spPr>
          <a:xfrm>
            <a:off x="663743" y="1216469"/>
            <a:ext cx="10833283" cy="1826881"/>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marL="261230" indent="-256877" algn="just">
              <a:spcBef>
                <a:spcPts val="686"/>
              </a:spcBef>
              <a:spcAft>
                <a:spcPts val="686"/>
              </a:spcAft>
              <a:buClr>
                <a:srgbClr val="000000"/>
              </a:buClr>
              <a:buSzPct val="45000"/>
              <a:buFont typeface="Wingdings" charset="2"/>
              <a:buChar char=""/>
            </a:pPr>
            <a:r>
              <a:rPr lang="en-US" sz="2177" spc="-1">
                <a:solidFill>
                  <a:srgbClr val="000000"/>
                </a:solidFill>
                <a:latin typeface="Arial"/>
                <a:ea typeface="DejaVu Sans"/>
              </a:rPr>
              <a:t>In descriptive statistics, summary statistics are used to summarize a set of observations, in order to communicate the largest amount of information as simply as possible.</a:t>
            </a:r>
            <a:endParaRPr lang="en-US" sz="2177" spc="-1">
              <a:latin typeface="Arial"/>
            </a:endParaRPr>
          </a:p>
          <a:p>
            <a:pPr marL="261230" indent="-256877" algn="just">
              <a:spcBef>
                <a:spcPts val="686"/>
              </a:spcBef>
              <a:spcAft>
                <a:spcPts val="686"/>
              </a:spcAft>
              <a:buClr>
                <a:srgbClr val="000000"/>
              </a:buClr>
              <a:buSzPct val="45000"/>
              <a:buFont typeface="Wingdings" charset="2"/>
              <a:buChar char=""/>
            </a:pPr>
            <a:r>
              <a:rPr lang="en-US" sz="2177" spc="-1">
                <a:solidFill>
                  <a:srgbClr val="000000"/>
                </a:solidFill>
                <a:latin typeface="Arial"/>
                <a:ea typeface="DejaVu Sans"/>
              </a:rPr>
              <a:t>Numerical attributes are described using the properties:</a:t>
            </a:r>
            <a:endParaRPr lang="en-US" sz="2177" spc="-1">
              <a:latin typeface="Arial"/>
            </a:endParaRPr>
          </a:p>
          <a:p>
            <a:pPr marL="522461" lvl="1" indent="-257747" algn="just">
              <a:spcBef>
                <a:spcPts val="342"/>
              </a:spcBef>
              <a:spcAft>
                <a:spcPts val="342"/>
              </a:spcAft>
              <a:buClr>
                <a:srgbClr val="000000"/>
              </a:buClr>
              <a:buSzPct val="45000"/>
              <a:buFont typeface="Wingdings" charset="2"/>
              <a:buChar char=""/>
            </a:pPr>
            <a:r>
              <a:rPr lang="en-US" sz="2177" spc="-1">
                <a:solidFill>
                  <a:srgbClr val="000000"/>
                </a:solidFill>
                <a:latin typeface="Arial"/>
                <a:ea typeface="DejaVu Sans"/>
              </a:rPr>
              <a:t>Min</a:t>
            </a:r>
            <a:endParaRPr lang="en-US" sz="2177" spc="-1">
              <a:latin typeface="Arial"/>
            </a:endParaRPr>
          </a:p>
          <a:p>
            <a:pPr marL="522461" lvl="1" indent="-257747" algn="just">
              <a:spcBef>
                <a:spcPts val="342"/>
              </a:spcBef>
              <a:spcAft>
                <a:spcPts val="342"/>
              </a:spcAft>
              <a:buClr>
                <a:srgbClr val="000000"/>
              </a:buClr>
              <a:buSzPct val="45000"/>
              <a:buFont typeface="Wingdings" charset="2"/>
              <a:buChar char=""/>
            </a:pPr>
            <a:r>
              <a:rPr lang="en-US" sz="2177" spc="-1">
                <a:solidFill>
                  <a:srgbClr val="000000"/>
                </a:solidFill>
                <a:latin typeface="Arial"/>
                <a:ea typeface="DejaVu Sans"/>
              </a:rPr>
              <a:t>25th percentile</a:t>
            </a:r>
            <a:endParaRPr lang="en-US" sz="2177" spc="-1">
              <a:latin typeface="Arial"/>
            </a:endParaRPr>
          </a:p>
          <a:p>
            <a:pPr marL="522461" lvl="1" indent="-257747" algn="just">
              <a:spcBef>
                <a:spcPts val="342"/>
              </a:spcBef>
              <a:spcAft>
                <a:spcPts val="342"/>
              </a:spcAft>
              <a:buClr>
                <a:srgbClr val="000000"/>
              </a:buClr>
              <a:buSzPct val="45000"/>
              <a:buFont typeface="Wingdings" charset="2"/>
              <a:buChar char=""/>
            </a:pPr>
            <a:r>
              <a:rPr lang="en-US" sz="2177" spc="-1">
                <a:solidFill>
                  <a:srgbClr val="000000"/>
                </a:solidFill>
                <a:latin typeface="Arial"/>
                <a:ea typeface="DejaVu Sans"/>
              </a:rPr>
              <a:t>Median</a:t>
            </a:r>
            <a:endParaRPr lang="en-US" sz="2177" spc="-1">
              <a:latin typeface="Arial"/>
            </a:endParaRPr>
          </a:p>
          <a:p>
            <a:pPr marL="522461" lvl="1" indent="-257747" algn="just">
              <a:spcBef>
                <a:spcPts val="342"/>
              </a:spcBef>
              <a:spcAft>
                <a:spcPts val="342"/>
              </a:spcAft>
              <a:buClr>
                <a:srgbClr val="000000"/>
              </a:buClr>
              <a:buSzPct val="45000"/>
              <a:buFont typeface="Wingdings" charset="2"/>
              <a:buChar char=""/>
            </a:pPr>
            <a:r>
              <a:rPr lang="en-US" sz="2177" spc="-1">
                <a:solidFill>
                  <a:srgbClr val="000000"/>
                </a:solidFill>
                <a:latin typeface="Arial"/>
                <a:ea typeface="DejaVu Sans"/>
              </a:rPr>
              <a:t>Mean</a:t>
            </a:r>
            <a:endParaRPr lang="en-US" sz="2177" spc="-1">
              <a:latin typeface="Arial"/>
            </a:endParaRPr>
          </a:p>
          <a:p>
            <a:pPr marL="522461" lvl="1" indent="-257747" algn="just">
              <a:spcBef>
                <a:spcPts val="342"/>
              </a:spcBef>
              <a:spcAft>
                <a:spcPts val="342"/>
              </a:spcAft>
              <a:buClr>
                <a:srgbClr val="000000"/>
              </a:buClr>
              <a:buSzPct val="45000"/>
              <a:buFont typeface="Wingdings" charset="2"/>
              <a:buChar char=""/>
            </a:pPr>
            <a:r>
              <a:rPr lang="en-US" sz="2177" spc="-1">
                <a:solidFill>
                  <a:srgbClr val="000000"/>
                </a:solidFill>
                <a:latin typeface="Arial"/>
                <a:ea typeface="DejaVu Sans"/>
              </a:rPr>
              <a:t>75th percentile</a:t>
            </a:r>
            <a:endParaRPr lang="en-US" sz="2177" spc="-1">
              <a:latin typeface="Arial"/>
            </a:endParaRPr>
          </a:p>
          <a:p>
            <a:pPr marL="522461" lvl="1" indent="-257747" algn="just">
              <a:spcBef>
                <a:spcPts val="342"/>
              </a:spcBef>
              <a:spcAft>
                <a:spcPts val="342"/>
              </a:spcAft>
              <a:buClr>
                <a:srgbClr val="000000"/>
              </a:buClr>
              <a:buSzPct val="45000"/>
              <a:buFont typeface="Wingdings" charset="2"/>
              <a:buChar char=""/>
            </a:pPr>
            <a:r>
              <a:rPr lang="en-US" sz="2177" spc="-1">
                <a:solidFill>
                  <a:srgbClr val="000000"/>
                </a:solidFill>
                <a:latin typeface="Arial"/>
                <a:ea typeface="DejaVu Sans"/>
              </a:rPr>
              <a:t>Max</a:t>
            </a:r>
            <a:endParaRPr lang="en-US" sz="2177" spc="-1">
              <a:latin typeface="Arial"/>
            </a:endParaRPr>
          </a:p>
          <a:p>
            <a:pPr marL="261230" indent="-256877" algn="just">
              <a:spcBef>
                <a:spcPts val="686"/>
              </a:spcBef>
              <a:spcAft>
                <a:spcPts val="686"/>
              </a:spcAft>
              <a:buClr>
                <a:srgbClr val="000000"/>
              </a:buClr>
              <a:buSzPct val="45000"/>
              <a:buFont typeface="Wingdings" charset="2"/>
              <a:buChar char=""/>
            </a:pPr>
            <a:r>
              <a:rPr lang="en-US" sz="2177" spc="-1">
                <a:solidFill>
                  <a:srgbClr val="000000"/>
                </a:solidFill>
                <a:latin typeface="Arial"/>
                <a:ea typeface="DejaVu Sans"/>
              </a:rPr>
              <a:t>The breakdown also includes an indication of the number of missing values for an attribute (marked N/A).</a:t>
            </a:r>
            <a:endParaRPr lang="en-US" sz="2177"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CustomShape 1"/>
          <p:cNvSpPr/>
          <p:nvPr/>
        </p:nvSpPr>
        <p:spPr>
          <a:xfrm>
            <a:off x="566216" y="2068956"/>
            <a:ext cx="10965205" cy="1247817"/>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8708" i="1" spc="-1">
                <a:solidFill>
                  <a:srgbClr val="006699"/>
                </a:solidFill>
                <a:latin typeface="Franklin Gothic Medium"/>
                <a:ea typeface="Microsoft YaHei"/>
              </a:rPr>
              <a:t>Visualization</a:t>
            </a:r>
            <a:endParaRPr lang="en-US" sz="8708"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CustomShape 1"/>
          <p:cNvSpPr/>
          <p:nvPr/>
        </p:nvSpPr>
        <p:spPr>
          <a:xfrm>
            <a:off x="609755" y="12191"/>
            <a:ext cx="10965205" cy="113853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386" b="1" spc="-1">
                <a:solidFill>
                  <a:srgbClr val="000000"/>
                </a:solidFill>
                <a:latin typeface="Arial"/>
                <a:ea typeface="DejaVu Sans"/>
              </a:rPr>
              <a:t>Visualize Your Data</a:t>
            </a:r>
            <a:endParaRPr lang="en-US" sz="3386" spc="-1">
              <a:latin typeface="Arial"/>
            </a:endParaRPr>
          </a:p>
        </p:txBody>
      </p:sp>
      <p:sp>
        <p:nvSpPr>
          <p:cNvPr id="987" name="Line 2"/>
          <p:cNvSpPr/>
          <p:nvPr/>
        </p:nvSpPr>
        <p:spPr>
          <a:xfrm>
            <a:off x="609755" y="998776"/>
            <a:ext cx="11582147"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88" name="Line 3"/>
          <p:cNvSpPr/>
          <p:nvPr/>
        </p:nvSpPr>
        <p:spPr>
          <a:xfrm flipH="1">
            <a:off x="214" y="998776"/>
            <a:ext cx="5529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89" name="CustomShape 4"/>
          <p:cNvSpPr/>
          <p:nvPr/>
        </p:nvSpPr>
        <p:spPr>
          <a:xfrm>
            <a:off x="506133" y="1085854"/>
            <a:ext cx="10994376" cy="1219517"/>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marL="261230" indent="-260360" algn="just">
              <a:spcBef>
                <a:spcPts val="1028"/>
              </a:spcBef>
              <a:spcAft>
                <a:spcPts val="1028"/>
              </a:spcAft>
              <a:buClr>
                <a:srgbClr val="000000"/>
              </a:buClr>
              <a:buFont typeface="Symbol"/>
              <a:buChar char=""/>
            </a:pPr>
            <a:r>
              <a:rPr lang="en-US" sz="2419" spc="-1">
                <a:solidFill>
                  <a:srgbClr val="000000"/>
                </a:solidFill>
                <a:latin typeface="Calibri"/>
                <a:ea typeface="DejaVu Sans"/>
              </a:rPr>
              <a:t>Visualization means creating charts and plots from the raw data. </a:t>
            </a:r>
            <a:endParaRPr lang="en-US" sz="2419" spc="-1">
              <a:latin typeface="Arial"/>
            </a:endParaRPr>
          </a:p>
          <a:p>
            <a:pPr marL="261230" indent="-260360" algn="just">
              <a:spcBef>
                <a:spcPts val="1028"/>
              </a:spcBef>
              <a:spcAft>
                <a:spcPts val="1028"/>
              </a:spcAft>
              <a:buClr>
                <a:srgbClr val="000000"/>
              </a:buClr>
              <a:buFont typeface="Symbol"/>
              <a:buChar char=""/>
            </a:pPr>
            <a:r>
              <a:rPr lang="en-US" sz="2419" spc="-1">
                <a:solidFill>
                  <a:srgbClr val="000000"/>
                </a:solidFill>
                <a:latin typeface="Calibri"/>
                <a:ea typeface="DejaVu Sans"/>
              </a:rPr>
              <a:t>Plots of the distribution or spread of attributes can help you spot outliers, strange or invalid data and give you an idea of possible data transformations you could apply.</a:t>
            </a:r>
            <a:endParaRPr lang="en-US" sz="2419" spc="-1">
              <a:latin typeface="Arial"/>
            </a:endParaRPr>
          </a:p>
          <a:p>
            <a:pPr marL="552938" indent="-260360" algn="just">
              <a:spcBef>
                <a:spcPts val="1028"/>
              </a:spcBef>
              <a:spcAft>
                <a:spcPts val="1028"/>
              </a:spcAft>
              <a:buClr>
                <a:srgbClr val="000000"/>
              </a:buClr>
              <a:buFont typeface="Wingdings" charset="2"/>
              <a:buChar char=""/>
            </a:pPr>
            <a:r>
              <a:rPr lang="en-US" sz="2419" b="1" spc="-1">
                <a:solidFill>
                  <a:srgbClr val="000000"/>
                </a:solidFill>
                <a:latin typeface="Calibri"/>
                <a:ea typeface="DejaVu Sans"/>
              </a:rPr>
              <a:t>Visualization Packages:</a:t>
            </a:r>
            <a:r>
              <a:rPr lang="en-US" sz="2419" spc="-1">
                <a:solidFill>
                  <a:srgbClr val="000000"/>
                </a:solidFill>
                <a:latin typeface="Calibri"/>
                <a:ea typeface="DejaVu Sans"/>
              </a:rPr>
              <a:t> A quick note about your options when it comes to R packages for visualization.</a:t>
            </a:r>
            <a:endParaRPr lang="en-US" sz="2419" spc="-1">
              <a:latin typeface="Arial"/>
            </a:endParaRPr>
          </a:p>
          <a:p>
            <a:pPr marL="552938" indent="-260360" algn="just">
              <a:spcBef>
                <a:spcPts val="1028"/>
              </a:spcBef>
              <a:spcAft>
                <a:spcPts val="1028"/>
              </a:spcAft>
              <a:buClr>
                <a:srgbClr val="000000"/>
              </a:buClr>
              <a:buFont typeface="Wingdings" charset="2"/>
              <a:buChar char=""/>
            </a:pPr>
            <a:r>
              <a:rPr lang="en-US" sz="2419" b="1" spc="-1">
                <a:solidFill>
                  <a:srgbClr val="000000"/>
                </a:solidFill>
                <a:latin typeface="Calibri"/>
                <a:ea typeface="DejaVu Sans"/>
              </a:rPr>
              <a:t>Univariate Visualization:</a:t>
            </a:r>
            <a:r>
              <a:rPr lang="en-US" sz="2419" spc="-1">
                <a:solidFill>
                  <a:srgbClr val="000000"/>
                </a:solidFill>
                <a:latin typeface="Calibri"/>
                <a:ea typeface="DejaVu Sans"/>
              </a:rPr>
              <a:t> Plots you can use to understand each attribute standalone.</a:t>
            </a:r>
            <a:endParaRPr lang="en-US" sz="2419" spc="-1">
              <a:latin typeface="Arial"/>
            </a:endParaRPr>
          </a:p>
          <a:p>
            <a:pPr marL="552938" indent="-260360" algn="just">
              <a:spcBef>
                <a:spcPts val="1028"/>
              </a:spcBef>
              <a:spcAft>
                <a:spcPts val="1028"/>
              </a:spcAft>
              <a:buClr>
                <a:srgbClr val="000000"/>
              </a:buClr>
              <a:buFont typeface="Wingdings" charset="2"/>
              <a:buChar char=""/>
            </a:pPr>
            <a:r>
              <a:rPr lang="en-US" sz="2419" b="1" spc="-1">
                <a:solidFill>
                  <a:srgbClr val="000000"/>
                </a:solidFill>
                <a:latin typeface="Calibri"/>
                <a:ea typeface="DejaVu Sans"/>
              </a:rPr>
              <a:t>Multivariate Visualization:</a:t>
            </a:r>
            <a:r>
              <a:rPr lang="en-US" sz="2419" spc="-1">
                <a:solidFill>
                  <a:srgbClr val="000000"/>
                </a:solidFill>
                <a:latin typeface="Calibri"/>
                <a:ea typeface="DejaVu Sans"/>
              </a:rPr>
              <a:t> Plots that can help you to better understand the interactions between attributes.</a:t>
            </a:r>
            <a:endParaRPr lang="en-US" sz="2419" spc="-1">
              <a:latin typeface="Arial"/>
            </a:endParaRPr>
          </a:p>
          <a:p>
            <a:pPr algn="just">
              <a:spcBef>
                <a:spcPts val="1028"/>
              </a:spcBef>
              <a:spcAft>
                <a:spcPts val="1028"/>
              </a:spcAft>
            </a:pPr>
            <a:endParaRPr lang="en-US" sz="2419" spc="-1">
              <a:latin typeface="Arial"/>
            </a:endParaRPr>
          </a:p>
          <a:p>
            <a:pPr marL="552938" algn="just">
              <a:spcBef>
                <a:spcPts val="1028"/>
              </a:spcBef>
              <a:spcAft>
                <a:spcPts val="1028"/>
              </a:spcAft>
            </a:pPr>
            <a:endParaRPr lang="en-US" sz="2419" spc="-1">
              <a:latin typeface="Arial"/>
            </a:endParaRPr>
          </a:p>
          <a:p>
            <a:pPr marL="621293" algn="just">
              <a:spcBef>
                <a:spcPts val="1028"/>
              </a:spcBef>
              <a:spcAft>
                <a:spcPts val="1028"/>
              </a:spcAft>
            </a:pPr>
            <a:endParaRPr lang="en-US" sz="2419" spc="-1">
              <a:latin typeface="Arial"/>
            </a:endParaRPr>
          </a:p>
          <a:p>
            <a:pPr marL="621293" algn="just">
              <a:spcBef>
                <a:spcPts val="1028"/>
              </a:spcBef>
              <a:spcAft>
                <a:spcPts val="1028"/>
              </a:spcAft>
            </a:pPr>
            <a:endParaRPr lang="en-US" sz="2419"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CustomShape 1"/>
          <p:cNvSpPr/>
          <p:nvPr/>
        </p:nvSpPr>
        <p:spPr>
          <a:xfrm>
            <a:off x="609755" y="12191"/>
            <a:ext cx="10965205" cy="113853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386" b="1" spc="-1">
                <a:solidFill>
                  <a:srgbClr val="000000"/>
                </a:solidFill>
                <a:latin typeface="Arial"/>
                <a:ea typeface="DejaVu Sans"/>
              </a:rPr>
              <a:t>Histogram</a:t>
            </a:r>
            <a:endParaRPr lang="en-US" sz="3386" spc="-1">
              <a:latin typeface="Arial"/>
            </a:endParaRPr>
          </a:p>
        </p:txBody>
      </p:sp>
      <p:sp>
        <p:nvSpPr>
          <p:cNvPr id="991" name="Line 2"/>
          <p:cNvSpPr/>
          <p:nvPr/>
        </p:nvSpPr>
        <p:spPr>
          <a:xfrm>
            <a:off x="609755" y="998776"/>
            <a:ext cx="11582147"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92" name="Line 3"/>
          <p:cNvSpPr/>
          <p:nvPr/>
        </p:nvSpPr>
        <p:spPr>
          <a:xfrm flipH="1">
            <a:off x="214" y="998776"/>
            <a:ext cx="5529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93" name="CustomShape 4"/>
          <p:cNvSpPr/>
          <p:nvPr/>
        </p:nvSpPr>
        <p:spPr>
          <a:xfrm>
            <a:off x="506133" y="1085854"/>
            <a:ext cx="11277377" cy="1219517"/>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marL="261230" indent="-260360" algn="just">
              <a:buClr>
                <a:srgbClr val="000000"/>
              </a:buClr>
              <a:buFont typeface="Wingdings" charset="2"/>
              <a:buChar char=""/>
            </a:pPr>
            <a:r>
              <a:rPr lang="en-US" sz="2419" b="1" spc="-1">
                <a:solidFill>
                  <a:srgbClr val="000000"/>
                </a:solidFill>
                <a:latin typeface="Calibri"/>
                <a:ea typeface="DejaVu Sans"/>
              </a:rPr>
              <a:t>hist(acceleration) </a:t>
            </a:r>
            <a:endParaRPr lang="en-US" sz="2419" spc="-1">
              <a:latin typeface="Arial"/>
            </a:endParaRPr>
          </a:p>
          <a:p>
            <a:pPr marL="261230" indent="-260360" algn="just">
              <a:buClr>
                <a:srgbClr val="000000"/>
              </a:buClr>
              <a:buSzPct val="45000"/>
              <a:buFont typeface="Wingdings" charset="2"/>
              <a:buChar char=""/>
            </a:pPr>
            <a:r>
              <a:rPr lang="en-US" sz="2419" spc="-1">
                <a:solidFill>
                  <a:srgbClr val="000000"/>
                </a:solidFill>
                <a:latin typeface="Calibri"/>
                <a:ea typeface="DejaVu Sans"/>
              </a:rPr>
              <a:t>R determines the various properties of the generated graph (like bin sizes, axes scales,  axes titles, chart title, bar colors,…) automatically. The following diagram shows the output  of the preceding command:</a:t>
            </a:r>
            <a:endParaRPr lang="en-US" sz="2419" spc="-1">
              <a:latin typeface="Arial"/>
            </a:endParaRPr>
          </a:p>
          <a:p>
            <a:pPr algn="just">
              <a:spcBef>
                <a:spcPts val="1028"/>
              </a:spcBef>
              <a:spcAft>
                <a:spcPts val="1028"/>
              </a:spcAft>
            </a:pPr>
            <a:endParaRPr lang="en-US" sz="2419" spc="-1">
              <a:latin typeface="Arial"/>
            </a:endParaRPr>
          </a:p>
          <a:p>
            <a:pPr algn="just">
              <a:spcBef>
                <a:spcPts val="1028"/>
              </a:spcBef>
              <a:spcAft>
                <a:spcPts val="1028"/>
              </a:spcAft>
            </a:pPr>
            <a:endParaRPr lang="en-US" sz="2419" spc="-1">
              <a:latin typeface="Arial"/>
            </a:endParaRPr>
          </a:p>
          <a:p>
            <a:pPr marL="621293" algn="just">
              <a:spcBef>
                <a:spcPts val="1028"/>
              </a:spcBef>
              <a:spcAft>
                <a:spcPts val="1028"/>
              </a:spcAft>
            </a:pPr>
            <a:endParaRPr lang="en-US" sz="2419" spc="-1">
              <a:latin typeface="Arial"/>
            </a:endParaRPr>
          </a:p>
          <a:p>
            <a:pPr marL="621293" algn="just">
              <a:spcBef>
                <a:spcPts val="1028"/>
              </a:spcBef>
              <a:spcAft>
                <a:spcPts val="1028"/>
              </a:spcAft>
            </a:pPr>
            <a:endParaRPr lang="en-US" sz="2419" spc="-1">
              <a:latin typeface="Arial"/>
            </a:endParaRPr>
          </a:p>
        </p:txBody>
      </p:sp>
      <p:pic>
        <p:nvPicPr>
          <p:cNvPr id="994" name="Picture 993"/>
          <p:cNvPicPr/>
          <p:nvPr/>
        </p:nvPicPr>
        <p:blipFill>
          <a:blip r:embed="rId2"/>
          <a:stretch/>
        </p:blipFill>
        <p:spPr>
          <a:xfrm>
            <a:off x="719037" y="2610576"/>
            <a:ext cx="7685004" cy="3996847"/>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CustomShape 1"/>
          <p:cNvSpPr/>
          <p:nvPr/>
        </p:nvSpPr>
        <p:spPr>
          <a:xfrm>
            <a:off x="609755" y="12191"/>
            <a:ext cx="10965205" cy="113853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386" b="1" spc="-1">
                <a:solidFill>
                  <a:srgbClr val="000000"/>
                </a:solidFill>
                <a:latin typeface="Arial"/>
                <a:ea typeface="DejaVu Sans"/>
              </a:rPr>
              <a:t>Histogram</a:t>
            </a:r>
            <a:endParaRPr lang="en-US" sz="3386" spc="-1">
              <a:latin typeface="Arial"/>
            </a:endParaRPr>
          </a:p>
        </p:txBody>
      </p:sp>
      <p:sp>
        <p:nvSpPr>
          <p:cNvPr id="996" name="Line 2"/>
          <p:cNvSpPr/>
          <p:nvPr/>
        </p:nvSpPr>
        <p:spPr>
          <a:xfrm>
            <a:off x="609755" y="998776"/>
            <a:ext cx="11582147"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997" name="Line 3"/>
          <p:cNvSpPr/>
          <p:nvPr/>
        </p:nvSpPr>
        <p:spPr>
          <a:xfrm flipH="1">
            <a:off x="214" y="998776"/>
            <a:ext cx="5529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998" name="CustomShape 4"/>
          <p:cNvSpPr/>
          <p:nvPr/>
        </p:nvSpPr>
        <p:spPr>
          <a:xfrm>
            <a:off x="506133" y="1085854"/>
            <a:ext cx="11277377" cy="1219517"/>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marL="261230" indent="-260360" algn="just">
              <a:buClr>
                <a:srgbClr val="000000"/>
              </a:buClr>
              <a:buSzPct val="45000"/>
              <a:buFont typeface="Wingdings" charset="2"/>
              <a:buChar char=""/>
            </a:pPr>
            <a:r>
              <a:rPr lang="en-US" sz="2419" b="1" spc="-1">
                <a:solidFill>
                  <a:srgbClr val="000000"/>
                </a:solidFill>
                <a:latin typeface="Calibri"/>
                <a:ea typeface="DejaVu Sans"/>
              </a:rPr>
              <a:t>hist(acceleration, col="blue", xlab = "acceleration",     main = "Histogram of acceleration", breaks = 15)</a:t>
            </a:r>
            <a:endParaRPr lang="en-US" sz="2419" spc="-1">
              <a:latin typeface="Arial"/>
            </a:endParaRPr>
          </a:p>
          <a:p>
            <a:pPr algn="just">
              <a:spcBef>
                <a:spcPts val="1028"/>
              </a:spcBef>
              <a:spcAft>
                <a:spcPts val="1028"/>
              </a:spcAft>
            </a:pPr>
            <a:endParaRPr lang="en-US" sz="2419" spc="-1">
              <a:latin typeface="Arial"/>
            </a:endParaRPr>
          </a:p>
          <a:p>
            <a:pPr algn="just">
              <a:spcBef>
                <a:spcPts val="1028"/>
              </a:spcBef>
              <a:spcAft>
                <a:spcPts val="1028"/>
              </a:spcAft>
            </a:pPr>
            <a:endParaRPr lang="en-US" sz="2419" spc="-1">
              <a:latin typeface="Arial"/>
            </a:endParaRPr>
          </a:p>
          <a:p>
            <a:pPr marL="621293" algn="just">
              <a:spcBef>
                <a:spcPts val="1028"/>
              </a:spcBef>
              <a:spcAft>
                <a:spcPts val="1028"/>
              </a:spcAft>
            </a:pPr>
            <a:endParaRPr lang="en-US" sz="2419" spc="-1">
              <a:latin typeface="Arial"/>
            </a:endParaRPr>
          </a:p>
          <a:p>
            <a:pPr marL="621293" algn="just">
              <a:spcBef>
                <a:spcPts val="1028"/>
              </a:spcBef>
              <a:spcAft>
                <a:spcPts val="1028"/>
              </a:spcAft>
            </a:pPr>
            <a:endParaRPr lang="en-US" sz="2419" spc="-1">
              <a:latin typeface="Arial"/>
            </a:endParaRPr>
          </a:p>
        </p:txBody>
      </p:sp>
      <p:pic>
        <p:nvPicPr>
          <p:cNvPr id="999" name="Picture 998"/>
          <p:cNvPicPr/>
          <p:nvPr/>
        </p:nvPicPr>
        <p:blipFill>
          <a:blip r:embed="rId2"/>
          <a:stretch/>
        </p:blipFill>
        <p:spPr>
          <a:xfrm>
            <a:off x="774331" y="1879998"/>
            <a:ext cx="7399391" cy="45637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 name="CustomShape 1"/>
          <p:cNvSpPr/>
          <p:nvPr/>
        </p:nvSpPr>
        <p:spPr>
          <a:xfrm>
            <a:off x="609755" y="12191"/>
            <a:ext cx="10965205" cy="113853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386" b="1" spc="-1">
                <a:solidFill>
                  <a:srgbClr val="000000"/>
                </a:solidFill>
                <a:latin typeface="Arial"/>
                <a:ea typeface="DejaVu Sans"/>
              </a:rPr>
              <a:t>Boxplots</a:t>
            </a:r>
            <a:endParaRPr lang="en-US" sz="3386" spc="-1">
              <a:latin typeface="Arial"/>
            </a:endParaRPr>
          </a:p>
        </p:txBody>
      </p:sp>
      <p:sp>
        <p:nvSpPr>
          <p:cNvPr id="1001" name="Line 2"/>
          <p:cNvSpPr/>
          <p:nvPr/>
        </p:nvSpPr>
        <p:spPr>
          <a:xfrm>
            <a:off x="609755" y="998776"/>
            <a:ext cx="11582147"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02" name="Line 3"/>
          <p:cNvSpPr/>
          <p:nvPr/>
        </p:nvSpPr>
        <p:spPr>
          <a:xfrm flipH="1">
            <a:off x="214" y="998776"/>
            <a:ext cx="5529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03" name="CustomShape 4"/>
          <p:cNvSpPr/>
          <p:nvPr/>
        </p:nvSpPr>
        <p:spPr>
          <a:xfrm>
            <a:off x="506133" y="1085854"/>
            <a:ext cx="11277377" cy="1219517"/>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marL="261230" indent="-260360" algn="just">
              <a:buClr>
                <a:srgbClr val="000000"/>
              </a:buClr>
              <a:buFont typeface="Wingdings" charset="2"/>
              <a:buChar char=""/>
            </a:pPr>
            <a:r>
              <a:rPr lang="en-US" sz="2419" b="1" spc="-1">
                <a:solidFill>
                  <a:srgbClr val="000000"/>
                </a:solidFill>
                <a:latin typeface="Calibri"/>
                <a:ea typeface="DejaVu Sans"/>
              </a:rPr>
              <a:t> boxplot(mpg, xlab = "Miles per gallon")</a:t>
            </a:r>
            <a:endParaRPr lang="en-US" sz="2419" spc="-1">
              <a:latin typeface="Arial"/>
            </a:endParaRPr>
          </a:p>
          <a:p>
            <a:pPr algn="just">
              <a:lnSpc>
                <a:spcPct val="100000"/>
              </a:lnSpc>
            </a:pPr>
            <a:endParaRPr lang="en-US" sz="2419" spc="-1">
              <a:latin typeface="Arial"/>
            </a:endParaRPr>
          </a:p>
          <a:p>
            <a:pPr algn="just">
              <a:spcBef>
                <a:spcPts val="1028"/>
              </a:spcBef>
              <a:spcAft>
                <a:spcPts val="1028"/>
              </a:spcAft>
            </a:pPr>
            <a:endParaRPr lang="en-US" sz="2419" spc="-1">
              <a:latin typeface="Arial"/>
            </a:endParaRPr>
          </a:p>
          <a:p>
            <a:pPr algn="just">
              <a:spcBef>
                <a:spcPts val="1028"/>
              </a:spcBef>
              <a:spcAft>
                <a:spcPts val="1028"/>
              </a:spcAft>
            </a:pPr>
            <a:endParaRPr lang="en-US" sz="2419" spc="-1">
              <a:latin typeface="Arial"/>
            </a:endParaRPr>
          </a:p>
          <a:p>
            <a:pPr marL="621293" algn="just">
              <a:spcBef>
                <a:spcPts val="1028"/>
              </a:spcBef>
              <a:spcAft>
                <a:spcPts val="1028"/>
              </a:spcAft>
            </a:pPr>
            <a:endParaRPr lang="en-US" sz="2419" spc="-1">
              <a:latin typeface="Arial"/>
            </a:endParaRPr>
          </a:p>
          <a:p>
            <a:pPr marL="621293" algn="just">
              <a:spcBef>
                <a:spcPts val="1028"/>
              </a:spcBef>
              <a:spcAft>
                <a:spcPts val="1028"/>
              </a:spcAft>
            </a:pPr>
            <a:endParaRPr lang="en-US" sz="2419" spc="-1">
              <a:latin typeface="Arial"/>
            </a:endParaRPr>
          </a:p>
        </p:txBody>
      </p:sp>
      <p:pic>
        <p:nvPicPr>
          <p:cNvPr id="1004" name="Picture 1003"/>
          <p:cNvPicPr/>
          <p:nvPr/>
        </p:nvPicPr>
        <p:blipFill>
          <a:blip r:embed="rId2"/>
          <a:stretch/>
        </p:blipFill>
        <p:spPr>
          <a:xfrm>
            <a:off x="689431" y="1548234"/>
            <a:ext cx="8267551" cy="4943812"/>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CustomShape 1"/>
          <p:cNvSpPr/>
          <p:nvPr/>
        </p:nvSpPr>
        <p:spPr>
          <a:xfrm>
            <a:off x="609755" y="12191"/>
            <a:ext cx="10965205" cy="1138535"/>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r>
              <a:rPr lang="en-US" sz="3386" b="1" spc="-1">
                <a:solidFill>
                  <a:srgbClr val="000000"/>
                </a:solidFill>
                <a:latin typeface="Arial"/>
                <a:ea typeface="DejaVu Sans"/>
              </a:rPr>
              <a:t>Boxplots</a:t>
            </a:r>
            <a:endParaRPr lang="en-US" sz="3386" spc="-1">
              <a:latin typeface="Arial"/>
            </a:endParaRPr>
          </a:p>
        </p:txBody>
      </p:sp>
      <p:sp>
        <p:nvSpPr>
          <p:cNvPr id="1006" name="Line 2"/>
          <p:cNvSpPr/>
          <p:nvPr/>
        </p:nvSpPr>
        <p:spPr>
          <a:xfrm>
            <a:off x="609755" y="998776"/>
            <a:ext cx="11582147" cy="435"/>
          </a:xfrm>
          <a:prstGeom prst="line">
            <a:avLst/>
          </a:prstGeom>
          <a:ln w="76320">
            <a:solidFill>
              <a:srgbClr val="000000"/>
            </a:solidFill>
            <a:round/>
          </a:ln>
        </p:spPr>
        <p:style>
          <a:lnRef idx="0">
            <a:scrgbClr r="0" g="0" b="0"/>
          </a:lnRef>
          <a:fillRef idx="0">
            <a:scrgbClr r="0" g="0" b="0"/>
          </a:fillRef>
          <a:effectRef idx="0">
            <a:scrgbClr r="0" g="0" b="0"/>
          </a:effectRef>
          <a:fontRef idx="minor"/>
        </p:style>
      </p:sp>
      <p:sp>
        <p:nvSpPr>
          <p:cNvPr id="1007" name="Line 3"/>
          <p:cNvSpPr/>
          <p:nvPr/>
        </p:nvSpPr>
        <p:spPr>
          <a:xfrm flipH="1">
            <a:off x="214" y="998776"/>
            <a:ext cx="552941" cy="435"/>
          </a:xfrm>
          <a:prstGeom prst="line">
            <a:avLst/>
          </a:prstGeom>
          <a:ln w="76320">
            <a:solidFill>
              <a:srgbClr val="4E9A06"/>
            </a:solidFill>
            <a:round/>
          </a:ln>
        </p:spPr>
        <p:style>
          <a:lnRef idx="0">
            <a:scrgbClr r="0" g="0" b="0"/>
          </a:lnRef>
          <a:fillRef idx="0">
            <a:scrgbClr r="0" g="0" b="0"/>
          </a:fillRef>
          <a:effectRef idx="0">
            <a:scrgbClr r="0" g="0" b="0"/>
          </a:effectRef>
          <a:fontRef idx="minor"/>
        </p:style>
      </p:sp>
      <p:sp>
        <p:nvSpPr>
          <p:cNvPr id="1008" name="CustomShape 4"/>
          <p:cNvSpPr/>
          <p:nvPr/>
        </p:nvSpPr>
        <p:spPr>
          <a:xfrm>
            <a:off x="506133" y="1085854"/>
            <a:ext cx="11277377" cy="1219517"/>
          </a:xfrm>
          <a:prstGeom prst="rect">
            <a:avLst/>
          </a:prstGeom>
          <a:noFill/>
          <a:ln>
            <a:noFill/>
          </a:ln>
        </p:spPr>
        <p:style>
          <a:lnRef idx="0">
            <a:scrgbClr r="0" g="0" b="0"/>
          </a:lnRef>
          <a:fillRef idx="0">
            <a:scrgbClr r="0" g="0" b="0"/>
          </a:fillRef>
          <a:effectRef idx="0">
            <a:scrgbClr r="0" g="0" b="0"/>
          </a:effectRef>
          <a:fontRef idx="minor"/>
        </p:style>
        <p:txBody>
          <a:bodyPr lIns="108847" tIns="54423" rIns="108847" bIns="54423"/>
          <a:lstStyle/>
          <a:p>
            <a:pPr marL="261230" indent="-260360" algn="just">
              <a:buClr>
                <a:srgbClr val="000000"/>
              </a:buClr>
              <a:buFont typeface="Wingdings" charset="2"/>
              <a:buChar char=""/>
            </a:pPr>
            <a:r>
              <a:rPr lang="en-US" sz="2419" b="1" spc="-1">
                <a:solidFill>
                  <a:srgbClr val="000000"/>
                </a:solidFill>
                <a:latin typeface="Calibri"/>
                <a:ea typeface="DejaVu Sans"/>
              </a:rPr>
              <a:t> boxplot(mpg, xlab = "Miles per gallon")</a:t>
            </a:r>
            <a:endParaRPr lang="en-US" sz="2419" spc="-1">
              <a:latin typeface="Arial"/>
            </a:endParaRPr>
          </a:p>
          <a:p>
            <a:pPr algn="just">
              <a:lnSpc>
                <a:spcPct val="100000"/>
              </a:lnSpc>
            </a:pPr>
            <a:endParaRPr lang="en-US" sz="2419" spc="-1">
              <a:latin typeface="Arial"/>
            </a:endParaRPr>
          </a:p>
          <a:p>
            <a:pPr algn="just">
              <a:spcBef>
                <a:spcPts val="1028"/>
              </a:spcBef>
              <a:spcAft>
                <a:spcPts val="1028"/>
              </a:spcAft>
            </a:pPr>
            <a:endParaRPr lang="en-US" sz="2419" spc="-1">
              <a:latin typeface="Arial"/>
            </a:endParaRPr>
          </a:p>
          <a:p>
            <a:pPr algn="just">
              <a:spcBef>
                <a:spcPts val="1028"/>
              </a:spcBef>
              <a:spcAft>
                <a:spcPts val="1028"/>
              </a:spcAft>
            </a:pPr>
            <a:endParaRPr lang="en-US" sz="2419" spc="-1">
              <a:latin typeface="Arial"/>
            </a:endParaRPr>
          </a:p>
          <a:p>
            <a:pPr marL="621293" algn="just">
              <a:spcBef>
                <a:spcPts val="1028"/>
              </a:spcBef>
              <a:spcAft>
                <a:spcPts val="1028"/>
              </a:spcAft>
            </a:pPr>
            <a:endParaRPr lang="en-US" sz="2419" spc="-1">
              <a:latin typeface="Arial"/>
            </a:endParaRPr>
          </a:p>
          <a:p>
            <a:pPr marL="621293" algn="just">
              <a:spcBef>
                <a:spcPts val="1028"/>
              </a:spcBef>
              <a:spcAft>
                <a:spcPts val="1028"/>
              </a:spcAft>
            </a:pPr>
            <a:endParaRPr lang="en-US" sz="2419" spc="-1">
              <a:latin typeface="Arial"/>
            </a:endParaRPr>
          </a:p>
        </p:txBody>
      </p:sp>
      <p:pic>
        <p:nvPicPr>
          <p:cNvPr id="1009" name="Picture 1008"/>
          <p:cNvPicPr/>
          <p:nvPr/>
        </p:nvPicPr>
        <p:blipFill>
          <a:blip r:embed="rId2"/>
          <a:stretch/>
        </p:blipFill>
        <p:spPr>
          <a:xfrm>
            <a:off x="689431" y="1548234"/>
            <a:ext cx="8267551" cy="4943812"/>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HINKCELLUNDODONOTDELETE" val="0"/>
  <p:tag name="TEMPLATELASTEDITED" val="2022-01-18 06:01 PM"/>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16765</TotalTime>
  <Words>5386</Words>
  <Application>Microsoft Office PowerPoint</Application>
  <PresentationFormat>Widescreen</PresentationFormat>
  <Paragraphs>910</Paragraphs>
  <Slides>106</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18" baseType="lpstr">
      <vt:lpstr>Microsoft YaHei</vt:lpstr>
      <vt:lpstr>Arial</vt:lpstr>
      <vt:lpstr>Calibri</vt:lpstr>
      <vt:lpstr>DejaVu Sans</vt:lpstr>
      <vt:lpstr>Franklin Gothic Medium</vt:lpstr>
      <vt:lpstr>Helvetica</vt:lpstr>
      <vt:lpstr>Symbol</vt:lpstr>
      <vt:lpstr>Times New Roman</vt:lpstr>
      <vt:lpstr>Verdana</vt:lpstr>
      <vt:lpstr>Wingdings</vt:lpstr>
      <vt:lpstr>Office Theme</vt:lpstr>
      <vt:lpstr>think-cell Slide</vt:lpstr>
      <vt:lpstr>PowerPoint Presentation</vt:lpstr>
      <vt:lpstr>Data for Efficiency Improvements</vt:lpstr>
      <vt:lpstr>Data for Business Transaction Management</vt:lpstr>
      <vt:lpstr>Data for Enterprise Knowledge Sharing</vt:lpstr>
      <vt:lpstr>Data for Decision Making</vt:lpstr>
      <vt:lpstr>Data for Business Process Automation</vt:lpstr>
      <vt:lpstr>PowerPoint Presentation</vt:lpstr>
      <vt:lpstr>Objectives</vt:lpstr>
      <vt:lpstr>Flat files</vt:lpstr>
      <vt:lpstr>Example of Stock flat file</vt:lpstr>
      <vt:lpstr>A Set / Series of Flat Files</vt:lpstr>
      <vt:lpstr>PowerPoint Presentation</vt:lpstr>
      <vt:lpstr>Limitations of Flat Files</vt:lpstr>
      <vt:lpstr>Database management system</vt:lpstr>
      <vt:lpstr>Duplication of data</vt:lpstr>
      <vt:lpstr>Data dependence</vt:lpstr>
      <vt:lpstr>Incompatibility of files</vt:lpstr>
      <vt:lpstr>Fixed queries and the proliferation of application programs</vt:lpstr>
      <vt:lpstr>Relational Databases</vt:lpstr>
      <vt:lpstr>Database management system</vt:lpstr>
      <vt:lpstr>Database Management System (DBMS)</vt:lpstr>
      <vt:lpstr>PowerPoint Presentation</vt:lpstr>
      <vt:lpstr>PowerPoint Presentation</vt:lpstr>
      <vt:lpstr>Why database</vt:lpstr>
      <vt:lpstr>Internal Level </vt:lpstr>
      <vt:lpstr>Components of database system</vt:lpstr>
      <vt:lpstr>Layered database architecture</vt:lpstr>
      <vt:lpstr>Features of database system</vt:lpstr>
      <vt:lpstr>Database users</vt:lpstr>
      <vt:lpstr>Mapping: External conceptual mapping</vt:lpstr>
      <vt:lpstr>Conceptual internal mapping</vt:lpstr>
      <vt:lpstr>Data independence</vt:lpstr>
      <vt:lpstr>Physical data independence</vt:lpstr>
      <vt:lpstr>Logical data independence</vt:lpstr>
      <vt:lpstr>Client/server architecture</vt:lpstr>
      <vt:lpstr>Client/server architecture (continued)</vt:lpstr>
      <vt:lpstr>Module 2: Objectives</vt:lpstr>
      <vt:lpstr>Data models</vt:lpstr>
      <vt:lpstr>Data models (continued)</vt:lpstr>
      <vt:lpstr>Relational database</vt:lpstr>
      <vt:lpstr>Relationship mapping</vt:lpstr>
      <vt:lpstr>Relationship model</vt:lpstr>
      <vt:lpstr>Comparative Terms</vt:lpstr>
      <vt:lpstr>Keys</vt:lpstr>
      <vt:lpstr>Key definitions</vt:lpstr>
      <vt:lpstr>Key definitions (continued)</vt:lpstr>
      <vt:lpstr>Foreign key</vt:lpstr>
      <vt:lpstr>Referential integrity</vt:lpstr>
      <vt:lpstr>Entity integrity and nulls</vt:lpstr>
      <vt:lpstr>Attribute constraints</vt:lpstr>
      <vt:lpstr>Database constraints (Oracle)</vt:lpstr>
      <vt:lpstr>Relational Operators</vt:lpstr>
      <vt:lpstr>Select</vt:lpstr>
      <vt:lpstr>Project</vt:lpstr>
      <vt:lpstr>Join</vt:lpstr>
      <vt:lpstr>Product</vt:lpstr>
      <vt:lpstr>Tables</vt:lpstr>
      <vt:lpstr>Union</vt:lpstr>
      <vt:lpstr>Intersect</vt:lpstr>
      <vt:lpstr>Difference</vt:lpstr>
      <vt:lpstr>Summary</vt:lpstr>
      <vt:lpstr>Summary</vt:lpstr>
      <vt:lpstr>What is a Data Federation?</vt:lpstr>
      <vt:lpstr>PowerPoint Presentation</vt:lpstr>
      <vt:lpstr>PowerPoint Presentation</vt:lpstr>
      <vt:lpstr>PowerPoint Presentation</vt:lpstr>
      <vt:lpstr>PowerPoint Presentation</vt:lpstr>
      <vt:lpstr>PowerPoint Presentation</vt:lpstr>
      <vt:lpstr>What are we going to learn?</vt:lpstr>
      <vt:lpstr>Transaction systems and Analytical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Life cycle of a Data Science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Samiksha J Chandrappa [UNext]</cp:lastModifiedBy>
  <cp:revision>436</cp:revision>
  <dcterms:created xsi:type="dcterms:W3CDTF">2022-01-18T12:35:56Z</dcterms:created>
  <dcterms:modified xsi:type="dcterms:W3CDTF">2022-09-03T17:50:50Z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ies>
</file>